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9" r:id="rId2"/>
    <p:sldId id="396" r:id="rId3"/>
    <p:sldId id="423" r:id="rId4"/>
    <p:sldId id="424" r:id="rId5"/>
    <p:sldId id="425" r:id="rId6"/>
    <p:sldId id="437" r:id="rId7"/>
    <p:sldId id="397" r:id="rId8"/>
    <p:sldId id="455" r:id="rId9"/>
    <p:sldId id="464" r:id="rId10"/>
    <p:sldId id="463" r:id="rId11"/>
    <p:sldId id="465" r:id="rId12"/>
    <p:sldId id="491" r:id="rId13"/>
    <p:sldId id="461" r:id="rId14"/>
    <p:sldId id="458" r:id="rId15"/>
    <p:sldId id="466" r:id="rId16"/>
    <p:sldId id="459" r:id="rId17"/>
    <p:sldId id="446" r:id="rId18"/>
    <p:sldId id="449" r:id="rId19"/>
    <p:sldId id="471" r:id="rId20"/>
    <p:sldId id="472" r:id="rId21"/>
    <p:sldId id="473" r:id="rId22"/>
    <p:sldId id="470" r:id="rId23"/>
    <p:sldId id="475" r:id="rId24"/>
    <p:sldId id="476" r:id="rId25"/>
    <p:sldId id="450" r:id="rId26"/>
    <p:sldId id="451" r:id="rId27"/>
    <p:sldId id="477" r:id="rId28"/>
    <p:sldId id="479" r:id="rId29"/>
    <p:sldId id="483" r:id="rId30"/>
    <p:sldId id="485" r:id="rId31"/>
    <p:sldId id="484" r:id="rId32"/>
    <p:sldId id="487" r:id="rId33"/>
    <p:sldId id="426" r:id="rId34"/>
    <p:sldId id="406" r:id="rId35"/>
    <p:sldId id="407" r:id="rId36"/>
    <p:sldId id="408" r:id="rId37"/>
    <p:sldId id="405" r:id="rId38"/>
    <p:sldId id="404" r:id="rId39"/>
    <p:sldId id="410" r:id="rId40"/>
    <p:sldId id="411" r:id="rId41"/>
    <p:sldId id="436" r:id="rId42"/>
    <p:sldId id="440" r:id="rId43"/>
    <p:sldId id="488" r:id="rId44"/>
    <p:sldId id="433" r:id="rId45"/>
    <p:sldId id="486" r:id="rId46"/>
    <p:sldId id="427" r:id="rId47"/>
    <p:sldId id="489" r:id="rId48"/>
    <p:sldId id="429" r:id="rId49"/>
    <p:sldId id="428" r:id="rId50"/>
    <p:sldId id="442" r:id="rId51"/>
    <p:sldId id="435" r:id="rId52"/>
    <p:sldId id="443" r:id="rId53"/>
    <p:sldId id="441" r:id="rId54"/>
    <p:sldId id="444" r:id="rId55"/>
    <p:sldId id="490" r:id="rId5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8" y="9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9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5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9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3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6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7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2866-55E3-467E-AA73-29F1F8315659}" type="datetimeFigureOut">
              <a:rPr lang="nl-NL" smtClean="0"/>
              <a:t>26-2-2023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8EE09-09B2-4D04-BEAA-9D584CE60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3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jpg"/><Relationship Id="rId7" Type="http://schemas.openxmlformats.org/officeDocument/2006/relationships/image" Target="../media/image20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25.jpg"/><Relationship Id="rId9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2773" y="352812"/>
            <a:ext cx="88419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Biobrandstoffen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		</a:t>
            </a:r>
          </a:p>
          <a:p>
            <a:pPr>
              <a:tabLst>
                <a:tab pos="2062163" algn="l"/>
              </a:tabLst>
            </a:pPr>
            <a:endParaRPr lang="nl-NL" sz="36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218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C893AB4-295E-B9AF-1599-BB945C243DAF}"/>
              </a:ext>
            </a:extLst>
          </p:cNvPr>
          <p:cNvSpPr txBox="1"/>
          <p:nvPr/>
        </p:nvSpPr>
        <p:spPr>
          <a:xfrm>
            <a:off x="345057" y="319177"/>
            <a:ext cx="865229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</a:t>
            </a:r>
            <a:r>
              <a:rPr lang="nl-NL" sz="1800" dirty="0">
                <a:solidFill>
                  <a:srgbClr val="FF0000"/>
                </a:solidFill>
              </a:rPr>
              <a:t>voedselgewassen (mais, suikerriet), 					                   organisch afval, houtsnippers etc.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6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00B477-7C97-3D3F-5EE1-4BB536EBE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b="4049"/>
          <a:stretch/>
        </p:blipFill>
        <p:spPr>
          <a:xfrm>
            <a:off x="5055079" y="4435244"/>
            <a:ext cx="3519578" cy="21639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5D0BA2-9146-71D4-0E90-AE161D849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01" b="6868"/>
          <a:stretch/>
        </p:blipFill>
        <p:spPr>
          <a:xfrm>
            <a:off x="5051706" y="1912018"/>
            <a:ext cx="3522951" cy="21639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15E8E5-AFFC-FE42-AE1D-0A7226353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7" b="6876"/>
          <a:stretch/>
        </p:blipFill>
        <p:spPr>
          <a:xfrm>
            <a:off x="513272" y="1916331"/>
            <a:ext cx="4157932" cy="21639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F3C180F-5BBD-643A-0399-73D29EA2CA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 b="4055"/>
          <a:stretch/>
        </p:blipFill>
        <p:spPr>
          <a:xfrm>
            <a:off x="513272" y="4435245"/>
            <a:ext cx="4157932" cy="21639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7C251BC-9B89-9FB0-BB3A-87EF2E99B59C}"/>
              </a:ext>
            </a:extLst>
          </p:cNvPr>
          <p:cNvSpPr txBox="1"/>
          <p:nvPr/>
        </p:nvSpPr>
        <p:spPr>
          <a:xfrm>
            <a:off x="345057" y="319177"/>
            <a:ext cx="865229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voedselgewassen (mais, suikerriet), 					                   organisch afval, houtsnippers etc.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3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00B477-7C97-3D3F-5EE1-4BB536EBE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b="4049"/>
          <a:stretch/>
        </p:blipFill>
        <p:spPr>
          <a:xfrm>
            <a:off x="5055079" y="4435244"/>
            <a:ext cx="3519578" cy="21639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5D0BA2-9146-71D4-0E90-AE161D849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01" b="6868"/>
          <a:stretch/>
        </p:blipFill>
        <p:spPr>
          <a:xfrm>
            <a:off x="5051706" y="1912018"/>
            <a:ext cx="3522951" cy="21639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15E8E5-AFFC-FE42-AE1D-0A7226353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7" b="6876"/>
          <a:stretch/>
        </p:blipFill>
        <p:spPr>
          <a:xfrm>
            <a:off x="513272" y="1916331"/>
            <a:ext cx="4157932" cy="21639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F3C180F-5BBD-643A-0399-73D29EA2CA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 b="4055"/>
          <a:stretch/>
        </p:blipFill>
        <p:spPr>
          <a:xfrm>
            <a:off x="513272" y="4435245"/>
            <a:ext cx="4157932" cy="21639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7C251BC-9B89-9FB0-BB3A-87EF2E99B59C}"/>
              </a:ext>
            </a:extLst>
          </p:cNvPr>
          <p:cNvSpPr txBox="1"/>
          <p:nvPr/>
        </p:nvSpPr>
        <p:spPr>
          <a:xfrm>
            <a:off x="345057" y="319177"/>
            <a:ext cx="8652294" cy="55553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voedselgewassen (mais, suikerriet), 					                   organisch afval, houtsnippers etc.</a:t>
            </a:r>
          </a:p>
          <a:p>
            <a:pPr>
              <a:spcAft>
                <a:spcPts val="600"/>
              </a:spcAft>
            </a:pPr>
            <a:endParaRPr lang="nl-NL" sz="1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FF0000"/>
                </a:solidFill>
              </a:rPr>
              <a:t>                                                                         1</a:t>
            </a:r>
            <a:r>
              <a:rPr lang="nl-NL" baseline="30000" dirty="0">
                <a:solidFill>
                  <a:srgbClr val="FF000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 generatie</a:t>
            </a:r>
          </a:p>
          <a:p>
            <a:pPr>
              <a:spcAft>
                <a:spcPts val="600"/>
              </a:spcAft>
            </a:pPr>
            <a:endParaRPr lang="nl-NL" b="1" dirty="0"/>
          </a:p>
          <a:p>
            <a:pPr>
              <a:spcAft>
                <a:spcPts val="600"/>
              </a:spcAft>
            </a:pPr>
            <a:endParaRPr lang="nl-NL" b="1" dirty="0"/>
          </a:p>
          <a:p>
            <a:pPr>
              <a:spcAft>
                <a:spcPts val="600"/>
              </a:spcAft>
            </a:pPr>
            <a:endParaRPr lang="nl-NL" b="1" dirty="0"/>
          </a:p>
          <a:p>
            <a:pPr>
              <a:spcAft>
                <a:spcPts val="600"/>
              </a:spcAft>
            </a:pPr>
            <a:endParaRPr lang="nl-NL" b="1" dirty="0"/>
          </a:p>
          <a:p>
            <a:pPr>
              <a:spcAft>
                <a:spcPts val="600"/>
              </a:spcAft>
            </a:pPr>
            <a:endParaRPr lang="nl-NL" b="1" dirty="0"/>
          </a:p>
          <a:p>
            <a:pPr>
              <a:spcAft>
                <a:spcPts val="600"/>
              </a:spcAft>
            </a:pPr>
            <a:endParaRPr lang="nl-NL" sz="1800" b="1" dirty="0"/>
          </a:p>
          <a:p>
            <a:pPr>
              <a:spcAft>
                <a:spcPts val="600"/>
              </a:spcAft>
            </a:pPr>
            <a:endParaRPr lang="nl-NL" sz="1800" b="1" dirty="0"/>
          </a:p>
          <a:p>
            <a:pPr>
              <a:spcAft>
                <a:spcPts val="600"/>
              </a:spcAft>
            </a:pPr>
            <a:r>
              <a:rPr lang="nl-NL" b="1" dirty="0"/>
              <a:t>                                                                         </a:t>
            </a:r>
            <a:r>
              <a:rPr 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nl-NL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  <a:r>
              <a:rPr lang="nl-NL" dirty="0">
                <a:solidFill>
                  <a:srgbClr val="FF0000"/>
                </a:solidFill>
              </a:rPr>
              <a:t>eneratie</a:t>
            </a: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7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C893AB4-295E-B9AF-1599-BB945C243DAF}"/>
              </a:ext>
            </a:extLst>
          </p:cNvPr>
          <p:cNvSpPr txBox="1"/>
          <p:nvPr/>
        </p:nvSpPr>
        <p:spPr>
          <a:xfrm>
            <a:off x="345057" y="319177"/>
            <a:ext cx="865229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voedselgewassen (mais, suikerriet), 					                   organisch afval, houtsnippers etc.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Vergisting is de omzetting van biomassa door bijv. gist of bacteriën in een 			zuurstofloze omgeving.</a:t>
            </a:r>
            <a:endParaRPr lang="nl-NL" sz="1600" dirty="0"/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03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C893AB4-295E-B9AF-1599-BB945C243DAF}"/>
              </a:ext>
            </a:extLst>
          </p:cNvPr>
          <p:cNvSpPr txBox="1"/>
          <p:nvPr/>
        </p:nvSpPr>
        <p:spPr>
          <a:xfrm>
            <a:off x="345057" y="319177"/>
            <a:ext cx="865229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voedselgewassen (mais, suikerriet), 					                   organisch afval, houtsnippers etc.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</a:t>
            </a:r>
            <a:r>
              <a:rPr lang="nl-NL" sz="1600" dirty="0"/>
              <a:t>Vergisting is de omzetting van biomassa door bijv. gist of bacteriën in een 			zuurstofloze omgeving.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	                           </a:t>
            </a: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FF0000"/>
                </a:solidFill>
              </a:rPr>
              <a:t>Vooraf worden alle koolhydraten in de biomassa omgezet in suikers. Bij de vergisting ontstaat vooral glucose en vervolgens ethanol en koolstofdioxide.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FF0000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2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C893AB4-295E-B9AF-1599-BB945C243DAF}"/>
              </a:ext>
            </a:extLst>
          </p:cNvPr>
          <p:cNvSpPr txBox="1"/>
          <p:nvPr/>
        </p:nvSpPr>
        <p:spPr>
          <a:xfrm>
            <a:off x="345057" y="319177"/>
            <a:ext cx="8652294" cy="562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voedselgewassen (mais, suikerriet), 					                   organisch afval, houtsnippers etc.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</a:t>
            </a:r>
            <a:r>
              <a:rPr lang="nl-NL" sz="1600" dirty="0"/>
              <a:t>Vergisting is de omzetting van biomassa door bijv. gist of bacteriën in een 			zuurstofloze omgeving.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	                           </a:t>
            </a:r>
          </a:p>
          <a:p>
            <a:pPr>
              <a:spcAft>
                <a:spcPts val="600"/>
              </a:spcAft>
            </a:pPr>
            <a:r>
              <a:rPr lang="nl-NL" dirty="0"/>
              <a:t>Vooraf worden alle koolhydraten in de biomassa omgezet in suikers. Bij de vergisting ontstaat vooral glucose en vervolgens ethanol en koolstofdioxide.</a:t>
            </a:r>
          </a:p>
          <a:p>
            <a:pPr>
              <a:spcAft>
                <a:spcPts val="600"/>
              </a:spcAft>
            </a:pP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  <a:r>
              <a:rPr lang="nl-NL" sz="28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6</a:t>
            </a:r>
            <a:r>
              <a:rPr lang="nl-NL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H</a:t>
            </a:r>
            <a:r>
              <a:rPr lang="nl-NL" sz="28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12</a:t>
            </a:r>
            <a:r>
              <a:rPr lang="nl-NL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O</a:t>
            </a:r>
            <a:r>
              <a:rPr lang="nl-NL" sz="28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6</a:t>
            </a:r>
            <a:r>
              <a:rPr lang="nl-NL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→ C</a:t>
            </a:r>
            <a:r>
              <a:rPr lang="nl-NL" sz="28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nl-NL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H</a:t>
            </a:r>
            <a:r>
              <a:rPr lang="nl-NL" sz="28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5</a:t>
            </a:r>
            <a:r>
              <a:rPr lang="nl-NL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OH +  CO</a:t>
            </a:r>
            <a:r>
              <a:rPr lang="nl-NL" sz="28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</a:p>
          <a:p>
            <a:pPr>
              <a:lnSpc>
                <a:spcPts val="1500"/>
              </a:lnSpc>
            </a:pPr>
            <a:r>
              <a:rPr lang="nl-NL" sz="24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       glucose                   ethanol</a:t>
            </a:r>
            <a:endParaRPr lang="nl-NL" sz="24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FF0000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4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C893AB4-295E-B9AF-1599-BB945C243DAF}"/>
              </a:ext>
            </a:extLst>
          </p:cNvPr>
          <p:cNvSpPr txBox="1"/>
          <p:nvPr/>
        </p:nvSpPr>
        <p:spPr>
          <a:xfrm>
            <a:off x="345057" y="319177"/>
            <a:ext cx="8652294" cy="562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voedselgewassen (mais, suikerriet), 					                   organisch afval, houtsnippers etc.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</a:t>
            </a:r>
            <a:r>
              <a:rPr lang="nl-NL" sz="1600" dirty="0"/>
              <a:t>Vergisting is de omzetting van biomassa door bijv. gist of bacteriën in een 			zuurstofloze omgeving.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r>
              <a:rPr lang="nl-NL" dirty="0"/>
              <a:t>Vooraf worden alle koolhydraten in de biomassa omgezet in suikers. Bij de vergisting ontstaat vooral glucose en vervolgens ethanol en koolstofdioxide.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  <a:r>
              <a:rPr lang="nl-NL" sz="2800" dirty="0">
                <a:latin typeface="Arial Narrow" panose="020B0606020202030204" pitchFamily="34" charset="0"/>
              </a:rPr>
              <a:t>C</a:t>
            </a:r>
            <a:r>
              <a:rPr lang="nl-NL" sz="2800" baseline="-25000" dirty="0">
                <a:latin typeface="Arial Narrow" panose="020B0606020202030204" pitchFamily="34" charset="0"/>
              </a:rPr>
              <a:t>6</a:t>
            </a:r>
            <a:r>
              <a:rPr lang="nl-NL" sz="2800" dirty="0">
                <a:latin typeface="Arial Narrow" panose="020B0606020202030204" pitchFamily="34" charset="0"/>
              </a:rPr>
              <a:t>H</a:t>
            </a:r>
            <a:r>
              <a:rPr lang="nl-NL" sz="2800" baseline="-25000" dirty="0">
                <a:latin typeface="Arial Narrow" panose="020B0606020202030204" pitchFamily="34" charset="0"/>
              </a:rPr>
              <a:t>12</a:t>
            </a:r>
            <a:r>
              <a:rPr lang="nl-NL" sz="2800" dirty="0">
                <a:latin typeface="Arial Narrow" panose="020B0606020202030204" pitchFamily="34" charset="0"/>
              </a:rPr>
              <a:t>O</a:t>
            </a:r>
            <a:r>
              <a:rPr lang="nl-NL" sz="2800" baseline="-25000" dirty="0">
                <a:latin typeface="Arial Narrow" panose="020B0606020202030204" pitchFamily="34" charset="0"/>
              </a:rPr>
              <a:t>6</a:t>
            </a:r>
            <a:r>
              <a:rPr lang="nl-NL" sz="2800" dirty="0">
                <a:latin typeface="Arial Narrow" panose="020B0606020202030204" pitchFamily="34" charset="0"/>
              </a:rPr>
              <a:t> → C</a:t>
            </a:r>
            <a:r>
              <a:rPr lang="nl-NL" sz="2800" baseline="-25000" dirty="0">
                <a:latin typeface="Arial Narrow" panose="020B0606020202030204" pitchFamily="34" charset="0"/>
              </a:rPr>
              <a:t>2</a:t>
            </a:r>
            <a:r>
              <a:rPr lang="nl-NL" sz="2800" dirty="0">
                <a:latin typeface="Arial Narrow" panose="020B0606020202030204" pitchFamily="34" charset="0"/>
              </a:rPr>
              <a:t>H</a:t>
            </a:r>
            <a:r>
              <a:rPr lang="nl-NL" sz="2800" baseline="-25000" dirty="0">
                <a:latin typeface="Arial Narrow" panose="020B0606020202030204" pitchFamily="34" charset="0"/>
              </a:rPr>
              <a:t>5</a:t>
            </a:r>
            <a:r>
              <a:rPr lang="nl-NL" sz="2800" dirty="0">
                <a:latin typeface="Arial Narrow" panose="020B0606020202030204" pitchFamily="34" charset="0"/>
              </a:rPr>
              <a:t>OH +  CO</a:t>
            </a:r>
            <a:r>
              <a:rPr lang="nl-NL" sz="2800" baseline="-25000" dirty="0">
                <a:latin typeface="Arial Narrow" panose="020B0606020202030204" pitchFamily="34" charset="0"/>
              </a:rPr>
              <a:t>2</a:t>
            </a:r>
          </a:p>
          <a:p>
            <a:pPr>
              <a:lnSpc>
                <a:spcPts val="1500"/>
              </a:lnSpc>
            </a:pPr>
            <a:r>
              <a:rPr lang="nl-NL" sz="2400" baseline="-25000" dirty="0">
                <a:latin typeface="Arial Narrow" panose="020B0606020202030204" pitchFamily="34" charset="0"/>
              </a:rPr>
              <a:t>       glucose                   ethanol</a:t>
            </a:r>
            <a:endParaRPr lang="nl-NL" sz="2400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FF0000"/>
                </a:solidFill>
              </a:rPr>
              <a:t> Na de vergisting wordt de ethanol verkregen door destillatie.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9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45600" y="320400"/>
            <a:ext cx="868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Koolstofkringloop bio-ethanol</a:t>
            </a:r>
            <a:endParaRPr lang="nl-NL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BD6693A-492D-C661-AE27-CB2E1641DD2A}"/>
              </a:ext>
            </a:extLst>
          </p:cNvPr>
          <p:cNvGrpSpPr/>
          <p:nvPr/>
        </p:nvGrpSpPr>
        <p:grpSpPr>
          <a:xfrm>
            <a:off x="1646680" y="1106591"/>
            <a:ext cx="7006749" cy="5261122"/>
            <a:chOff x="1784702" y="1235987"/>
            <a:chExt cx="7006749" cy="5261122"/>
          </a:xfrm>
        </p:grpSpPr>
        <p:sp>
          <p:nvSpPr>
            <p:cNvPr id="9" name="Tekstvak 8"/>
            <p:cNvSpPr txBox="1"/>
            <p:nvPr/>
          </p:nvSpPr>
          <p:spPr>
            <a:xfrm>
              <a:off x="6451699" y="1903220"/>
              <a:ext cx="2339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fotosynthese</a:t>
              </a:r>
            </a:p>
            <a:p>
              <a:r>
                <a:rPr lang="nl-NL" i="1" dirty="0"/>
                <a:t>    in planten</a:t>
              </a:r>
            </a:p>
            <a:p>
              <a:endParaRPr lang="nl-NL" dirty="0"/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91502DC-EC59-BDF5-1467-9749E340A093}"/>
                </a:ext>
              </a:extLst>
            </p:cNvPr>
            <p:cNvGrpSpPr/>
            <p:nvPr/>
          </p:nvGrpSpPr>
          <p:grpSpPr>
            <a:xfrm>
              <a:off x="1784702" y="1235987"/>
              <a:ext cx="6318818" cy="5261122"/>
              <a:chOff x="1781574" y="836712"/>
              <a:chExt cx="6318818" cy="5261122"/>
            </a:xfrm>
          </p:grpSpPr>
          <p:sp>
            <p:nvSpPr>
              <p:cNvPr id="7" name="Ovaal 6"/>
              <p:cNvSpPr/>
              <p:nvPr/>
            </p:nvSpPr>
            <p:spPr>
              <a:xfrm>
                <a:off x="2483768" y="1124744"/>
                <a:ext cx="4536504" cy="4536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" name="Tekstvak 4"/>
              <p:cNvSpPr txBox="1"/>
              <p:nvPr/>
            </p:nvSpPr>
            <p:spPr>
              <a:xfrm>
                <a:off x="4481990" y="836712"/>
                <a:ext cx="68407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/>
                  <a:t>CO</a:t>
                </a:r>
                <a:r>
                  <a:rPr lang="nl-NL" sz="2400" baseline="-25000" dirty="0"/>
                  <a:t>2</a:t>
                </a:r>
              </a:p>
            </p:txBody>
          </p:sp>
          <p:sp>
            <p:nvSpPr>
              <p:cNvPr id="11" name="Tekstvak 10"/>
              <p:cNvSpPr txBox="1"/>
              <p:nvPr/>
            </p:nvSpPr>
            <p:spPr>
              <a:xfrm>
                <a:off x="6588224" y="4653136"/>
                <a:ext cx="15121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i="1" dirty="0"/>
                  <a:t>verdere omzetting in planten</a:t>
                </a:r>
              </a:p>
            </p:txBody>
          </p:sp>
          <p:sp>
            <p:nvSpPr>
              <p:cNvPr id="6" name="Gelijkbenige driehoek 5"/>
              <p:cNvSpPr/>
              <p:nvPr/>
            </p:nvSpPr>
            <p:spPr>
              <a:xfrm rot="4520285">
                <a:off x="4327080" y="1073000"/>
                <a:ext cx="144016" cy="19432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Gelijkbenige driehoek 15"/>
              <p:cNvSpPr/>
              <p:nvPr/>
            </p:nvSpPr>
            <p:spPr>
              <a:xfrm rot="10800000">
                <a:off x="6930000" y="3043808"/>
                <a:ext cx="144016" cy="19432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" name="Tekstvak 1"/>
              <p:cNvSpPr txBox="1"/>
              <p:nvPr/>
            </p:nvSpPr>
            <p:spPr>
              <a:xfrm>
                <a:off x="3772873" y="5174504"/>
                <a:ext cx="167753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suikerriet, mais,</a:t>
                </a:r>
              </a:p>
              <a:p>
                <a:r>
                  <a:rPr lang="nl-NL" dirty="0"/>
                  <a:t>organisch afval, houtsnippers</a:t>
                </a:r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1781574" y="1536562"/>
                <a:ext cx="1358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i="1" dirty="0"/>
                  <a:t>verbranding</a:t>
                </a:r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1889386" y="3244333"/>
                <a:ext cx="135860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bio-ethanol</a:t>
                </a:r>
              </a:p>
              <a:p>
                <a:endParaRPr lang="nl-NL" dirty="0"/>
              </a:p>
            </p:txBody>
          </p:sp>
          <p:sp>
            <p:nvSpPr>
              <p:cNvPr id="14" name="Gelijkbenige driehoek 13"/>
              <p:cNvSpPr/>
              <p:nvPr/>
            </p:nvSpPr>
            <p:spPr>
              <a:xfrm rot="21077950">
                <a:off x="2451857" y="3703647"/>
                <a:ext cx="144016" cy="19432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Gelijkbenige driehoek 14"/>
              <p:cNvSpPr/>
              <p:nvPr/>
            </p:nvSpPr>
            <p:spPr>
              <a:xfrm rot="14918020">
                <a:off x="5329157" y="5461632"/>
                <a:ext cx="144016" cy="19432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>
                <a:off x="1781574" y="4653136"/>
                <a:ext cx="1358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i="1" dirty="0"/>
                  <a:t>vergisting</a:t>
                </a:r>
              </a:p>
            </p:txBody>
          </p:sp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642144FB-592B-9789-0F5C-25289368091E}"/>
                  </a:ext>
                </a:extLst>
              </p:cNvPr>
              <p:cNvSpPr txBox="1"/>
              <p:nvPr/>
            </p:nvSpPr>
            <p:spPr>
              <a:xfrm>
                <a:off x="4012220" y="3198167"/>
                <a:ext cx="17690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>
                    <a:solidFill>
                      <a:srgbClr val="FF0000"/>
                    </a:solidFill>
                  </a:rPr>
                  <a:t>CO</a:t>
                </a:r>
                <a:r>
                  <a:rPr lang="nl-NL" sz="24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nl-NL" sz="2400" dirty="0">
                    <a:solidFill>
                      <a:srgbClr val="FF0000"/>
                    </a:solidFill>
                  </a:rPr>
                  <a:t> neutraal</a:t>
                </a:r>
              </a:p>
            </p:txBody>
          </p:sp>
        </p:grpSp>
        <p:sp>
          <p:nvSpPr>
            <p:cNvPr id="8" name="Tekstvak 7"/>
            <p:cNvSpPr txBox="1"/>
            <p:nvPr/>
          </p:nvSpPr>
          <p:spPr>
            <a:xfrm>
              <a:off x="6860822" y="3633643"/>
              <a:ext cx="12269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glucose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9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9246F69-BA51-DCF0-B144-F16F131F6D28}"/>
              </a:ext>
            </a:extLst>
          </p:cNvPr>
          <p:cNvSpPr txBox="1"/>
          <p:nvPr/>
        </p:nvSpPr>
        <p:spPr>
          <a:xfrm>
            <a:off x="345057" y="319177"/>
            <a:ext cx="865229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Biogas</a:t>
            </a:r>
            <a:r>
              <a:rPr lang="nl-NL" sz="2400" dirty="0"/>
              <a:t>   	   </a:t>
            </a:r>
            <a:r>
              <a:rPr lang="nl-NL" sz="2400" baseline="-25000" dirty="0"/>
              <a:t>	</a:t>
            </a:r>
            <a:r>
              <a:rPr lang="nl-NL" sz="2400" dirty="0">
                <a:solidFill>
                  <a:schemeClr val="bg1"/>
                </a:solidFill>
              </a:rPr>
              <a:t>of hout of organisch afval.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endParaRPr lang="nl-NL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91758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9246F69-BA51-DCF0-B144-F16F131F6D28}"/>
              </a:ext>
            </a:extLst>
          </p:cNvPr>
          <p:cNvSpPr txBox="1"/>
          <p:nvPr/>
        </p:nvSpPr>
        <p:spPr>
          <a:xfrm>
            <a:off x="345057" y="319177"/>
            <a:ext cx="8652294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Biogas</a:t>
            </a:r>
            <a:r>
              <a:rPr lang="nl-NL" sz="2400" dirty="0"/>
              <a:t>   	   </a:t>
            </a:r>
            <a:r>
              <a:rPr lang="nl-NL" sz="2400" baseline="-25000" dirty="0"/>
              <a:t>	</a:t>
            </a:r>
            <a:r>
              <a:rPr lang="nl-NL" sz="2400" dirty="0">
                <a:solidFill>
                  <a:schemeClr val="bg1"/>
                </a:solidFill>
              </a:rPr>
              <a:t>of hout of organisch afval.</a:t>
            </a:r>
          </a:p>
          <a:p>
            <a:pPr>
              <a:spcAft>
                <a:spcPts val="600"/>
              </a:spcAft>
            </a:pPr>
            <a:endParaRPr lang="nl-NL" sz="1400" dirty="0"/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FF0000"/>
                </a:solidFill>
              </a:rPr>
              <a:t>Productie door vergisting van biomassa</a:t>
            </a:r>
            <a:endParaRPr lang="nl-NL" sz="1800" dirty="0"/>
          </a:p>
          <a:p>
            <a:pPr>
              <a:spcAft>
                <a:spcPts val="600"/>
              </a:spcAft>
            </a:pPr>
            <a:endParaRPr lang="nl-NL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3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2773" y="352812"/>
            <a:ext cx="884199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Biobrandstoffen:</a:t>
            </a:r>
          </a:p>
          <a:p>
            <a:endParaRPr lang="nl-NL" sz="3600" dirty="0"/>
          </a:p>
          <a:p>
            <a:endParaRPr lang="nl-NL" sz="400" dirty="0"/>
          </a:p>
          <a:p>
            <a:r>
              <a:rPr lang="nl-NL" sz="3000" dirty="0">
                <a:solidFill>
                  <a:srgbClr val="FF0000"/>
                </a:solidFill>
              </a:rPr>
              <a:t>Brandstof gemaakt van biomassa en niet van aardolie. </a:t>
            </a:r>
          </a:p>
          <a:p>
            <a:endParaRPr lang="nl-NL" sz="3600" dirty="0">
              <a:solidFill>
                <a:srgbClr val="FF0000"/>
              </a:solidFill>
            </a:endParaRPr>
          </a:p>
          <a:p>
            <a:endParaRPr lang="nl-NL" sz="3600" dirty="0"/>
          </a:p>
          <a:p>
            <a:r>
              <a:rPr lang="nl-NL" sz="3600" dirty="0"/>
              <a:t>     		</a:t>
            </a:r>
          </a:p>
          <a:p>
            <a:pPr>
              <a:tabLst>
                <a:tab pos="2062163" algn="l"/>
              </a:tabLst>
            </a:pPr>
            <a:endParaRPr lang="nl-NL" sz="36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156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5C4065FE-53EC-7181-00AC-FC22AEA388A9}"/>
              </a:ext>
            </a:extLst>
          </p:cNvPr>
          <p:cNvSpPr txBox="1"/>
          <p:nvPr/>
        </p:nvSpPr>
        <p:spPr>
          <a:xfrm>
            <a:off x="345057" y="319177"/>
            <a:ext cx="8652294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Biogas</a:t>
            </a:r>
            <a:r>
              <a:rPr lang="nl-NL" sz="2400" dirty="0"/>
              <a:t>   	   </a:t>
            </a:r>
            <a:r>
              <a:rPr lang="nl-NL" sz="2400" baseline="-25000" dirty="0"/>
              <a:t>	</a:t>
            </a:r>
            <a:r>
              <a:rPr lang="nl-NL" sz="2400" dirty="0">
                <a:solidFill>
                  <a:schemeClr val="bg1"/>
                </a:solidFill>
              </a:rPr>
              <a:t>of hout of organisch afval.</a:t>
            </a:r>
          </a:p>
          <a:p>
            <a:pPr>
              <a:spcAft>
                <a:spcPts val="600"/>
              </a:spcAft>
            </a:pPr>
            <a:endParaRPr lang="nl-NL" sz="1400" dirty="0"/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</a:t>
            </a:r>
            <a:r>
              <a:rPr lang="nl-NL" sz="1800" dirty="0">
                <a:solidFill>
                  <a:srgbClr val="FF0000"/>
                </a:solidFill>
              </a:rPr>
              <a:t>mest, GFT, landbouwafval, rioolslib</a:t>
            </a:r>
          </a:p>
          <a:p>
            <a:pPr>
              <a:spcAft>
                <a:spcPts val="600"/>
              </a:spcAft>
            </a:pPr>
            <a:endParaRPr lang="nl-NL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2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9F6E19D3-9C48-8814-BB90-72F5E447F103}"/>
              </a:ext>
            </a:extLst>
          </p:cNvPr>
          <p:cNvGrpSpPr/>
          <p:nvPr/>
        </p:nvGrpSpPr>
        <p:grpSpPr>
          <a:xfrm>
            <a:off x="1017916" y="1751163"/>
            <a:ext cx="6952892" cy="4960188"/>
            <a:chOff x="353683" y="396816"/>
            <a:chExt cx="8436633" cy="6064367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065B64F-3A56-87BE-E566-B8FDF7797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74"/>
            <a:stretch/>
          </p:blipFill>
          <p:spPr>
            <a:xfrm>
              <a:off x="4951560" y="396816"/>
              <a:ext cx="3838756" cy="2827168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61DEE00-53D2-F207-5819-E5A43227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3" y="396817"/>
              <a:ext cx="4263428" cy="282716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AE3D7252-1705-C7DB-6F63-434E5B05C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683" y="3618898"/>
              <a:ext cx="4263428" cy="2842285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8DAA831-5292-A9DA-2F1D-C5FBE00B2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561" y="3618897"/>
              <a:ext cx="3838755" cy="2842285"/>
            </a:xfrm>
            <a:prstGeom prst="rect">
              <a:avLst/>
            </a:prstGeom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5C4065FE-53EC-7181-00AC-FC22AEA388A9}"/>
              </a:ext>
            </a:extLst>
          </p:cNvPr>
          <p:cNvSpPr txBox="1"/>
          <p:nvPr/>
        </p:nvSpPr>
        <p:spPr>
          <a:xfrm>
            <a:off x="345057" y="319177"/>
            <a:ext cx="8652294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Biogas</a:t>
            </a:r>
            <a:r>
              <a:rPr lang="nl-NL" sz="2400" dirty="0"/>
              <a:t>   	   </a:t>
            </a:r>
            <a:r>
              <a:rPr lang="nl-NL" sz="2400" baseline="-25000" dirty="0"/>
              <a:t>	</a:t>
            </a:r>
            <a:r>
              <a:rPr lang="nl-NL" sz="2400" dirty="0">
                <a:solidFill>
                  <a:schemeClr val="bg1"/>
                </a:solidFill>
              </a:rPr>
              <a:t>of hout of organisch afval.</a:t>
            </a:r>
          </a:p>
          <a:p>
            <a:pPr>
              <a:spcAft>
                <a:spcPts val="600"/>
              </a:spcAft>
            </a:pPr>
            <a:endParaRPr lang="nl-NL" sz="1400" dirty="0"/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</a:t>
            </a:r>
            <a:r>
              <a:rPr lang="nl-NL" sz="1800" dirty="0">
                <a:solidFill>
                  <a:srgbClr val="FF0000"/>
                </a:solidFill>
              </a:rPr>
              <a:t>mest, GFT, landbouwafval, rioolslib</a:t>
            </a:r>
          </a:p>
          <a:p>
            <a:pPr>
              <a:spcAft>
                <a:spcPts val="600"/>
              </a:spcAft>
            </a:pPr>
            <a:endParaRPr lang="nl-NL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1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9246F69-BA51-DCF0-B144-F16F131F6D28}"/>
              </a:ext>
            </a:extLst>
          </p:cNvPr>
          <p:cNvSpPr txBox="1"/>
          <p:nvPr/>
        </p:nvSpPr>
        <p:spPr>
          <a:xfrm>
            <a:off x="345057" y="319177"/>
            <a:ext cx="86522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Biogas</a:t>
            </a:r>
            <a:r>
              <a:rPr lang="nl-NL" sz="2400" dirty="0"/>
              <a:t>   	   </a:t>
            </a:r>
            <a:r>
              <a:rPr lang="nl-NL" sz="2400" baseline="-25000" dirty="0"/>
              <a:t>	</a:t>
            </a:r>
            <a:r>
              <a:rPr lang="nl-NL" sz="2400" dirty="0">
                <a:solidFill>
                  <a:schemeClr val="bg1"/>
                </a:solidFill>
              </a:rPr>
              <a:t>of hout of organisch afval.</a:t>
            </a:r>
          </a:p>
          <a:p>
            <a:pPr>
              <a:spcAft>
                <a:spcPts val="600"/>
              </a:spcAft>
            </a:pPr>
            <a:endParaRPr lang="nl-NL" sz="1400" dirty="0"/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mest, GFT, landbouwafval, rioolslib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FF0000"/>
                </a:solidFill>
              </a:rPr>
              <a:t>Bij de vergisting ontstaat methaangas.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80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9246F69-BA51-DCF0-B144-F16F131F6D28}"/>
              </a:ext>
            </a:extLst>
          </p:cNvPr>
          <p:cNvSpPr txBox="1"/>
          <p:nvPr/>
        </p:nvSpPr>
        <p:spPr>
          <a:xfrm>
            <a:off x="345057" y="319177"/>
            <a:ext cx="86522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Biogas</a:t>
            </a:r>
            <a:r>
              <a:rPr lang="nl-NL" sz="2400" dirty="0"/>
              <a:t>   	   </a:t>
            </a:r>
            <a:r>
              <a:rPr lang="nl-NL" sz="2400" baseline="-25000" dirty="0"/>
              <a:t>	</a:t>
            </a:r>
            <a:r>
              <a:rPr lang="nl-NL" sz="2400" dirty="0">
                <a:solidFill>
                  <a:schemeClr val="bg1"/>
                </a:solidFill>
              </a:rPr>
              <a:t>of hout of organisch afval.</a:t>
            </a:r>
          </a:p>
          <a:p>
            <a:pPr>
              <a:spcAft>
                <a:spcPts val="600"/>
              </a:spcAft>
            </a:pPr>
            <a:endParaRPr lang="nl-NL" sz="1400" dirty="0"/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mest, GFT, landbouwafval, rioolslib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dirty="0"/>
              <a:t>Bij de vergisting ontstaat methaangas.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6528013-8AC2-AA3E-36F7-B5C6E092B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24631" r="29931" b="15974"/>
          <a:stretch/>
        </p:blipFill>
        <p:spPr>
          <a:xfrm>
            <a:off x="345057" y="3808658"/>
            <a:ext cx="4192437" cy="28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9246F69-BA51-DCF0-B144-F16F131F6D28}"/>
              </a:ext>
            </a:extLst>
          </p:cNvPr>
          <p:cNvSpPr txBox="1"/>
          <p:nvPr/>
        </p:nvSpPr>
        <p:spPr>
          <a:xfrm>
            <a:off x="345057" y="319177"/>
            <a:ext cx="86522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Biogas</a:t>
            </a:r>
            <a:r>
              <a:rPr lang="nl-NL" sz="2400" dirty="0"/>
              <a:t>   	   </a:t>
            </a:r>
            <a:r>
              <a:rPr lang="nl-NL" sz="2400" baseline="-25000" dirty="0"/>
              <a:t>	</a:t>
            </a:r>
            <a:r>
              <a:rPr lang="nl-NL" sz="2400" dirty="0">
                <a:solidFill>
                  <a:schemeClr val="bg1"/>
                </a:solidFill>
              </a:rPr>
              <a:t>of hout of organisch afval.</a:t>
            </a:r>
          </a:p>
          <a:p>
            <a:pPr>
              <a:spcAft>
                <a:spcPts val="600"/>
              </a:spcAft>
            </a:pPr>
            <a:endParaRPr lang="nl-NL" sz="1400" dirty="0"/>
          </a:p>
          <a:p>
            <a:pPr>
              <a:spcAft>
                <a:spcPts val="600"/>
              </a:spcAft>
            </a:pPr>
            <a:r>
              <a:rPr lang="nl-NL" sz="1800" dirty="0"/>
              <a:t>Productie door vergisting van biomassa: mest, GFT, landbouwafval, rioolslib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dirty="0"/>
              <a:t>Bij de vergisting ontstaat methaangas.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	</a:t>
            </a:r>
            <a:r>
              <a:rPr lang="nl-NL" sz="1800" dirty="0">
                <a:solidFill>
                  <a:srgbClr val="FF0000"/>
                </a:solidFill>
              </a:rPr>
              <a:t>     </a:t>
            </a:r>
            <a:r>
              <a:rPr lang="nl-NL" sz="1800" dirty="0">
                <a:solidFill>
                  <a:schemeClr val="bg1"/>
                </a:solidFill>
              </a:rPr>
              <a:t>                     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dirty="0"/>
              <a:t> 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6528013-8AC2-AA3E-36F7-B5C6E092B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24631" r="29931" b="15974"/>
          <a:stretch/>
        </p:blipFill>
        <p:spPr>
          <a:xfrm>
            <a:off x="345057" y="3808658"/>
            <a:ext cx="4192437" cy="287410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58F765B-246D-62F4-075E-92F16336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70" y="1647216"/>
            <a:ext cx="3545456" cy="19889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C3E1F1-3C13-6D4E-538A-EEB840A3D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71" y="3879732"/>
            <a:ext cx="3737371" cy="28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45600" y="320400"/>
            <a:ext cx="868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Koolstofkringloop biogas   </a:t>
            </a:r>
            <a:r>
              <a:rPr lang="nl-NL" dirty="0"/>
              <a:t>                                                                                                                                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4E7D04C-F092-E8AA-29A6-0E33C2157D57}"/>
              </a:ext>
            </a:extLst>
          </p:cNvPr>
          <p:cNvSpPr/>
          <p:nvPr/>
        </p:nvSpPr>
        <p:spPr>
          <a:xfrm>
            <a:off x="4122963" y="5930361"/>
            <a:ext cx="994363" cy="219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CDB808B4-DF61-B3EE-20DC-7C289600AB8C}"/>
              </a:ext>
            </a:extLst>
          </p:cNvPr>
          <p:cNvGrpSpPr/>
          <p:nvPr/>
        </p:nvGrpSpPr>
        <p:grpSpPr>
          <a:xfrm>
            <a:off x="1455770" y="1216274"/>
            <a:ext cx="7380312" cy="5395455"/>
            <a:chOff x="1619672" y="836712"/>
            <a:chExt cx="7380312" cy="5395455"/>
          </a:xfrm>
        </p:grpSpPr>
        <p:sp>
          <p:nvSpPr>
            <p:cNvPr id="7" name="Ovaal 6"/>
            <p:cNvSpPr/>
            <p:nvPr/>
          </p:nvSpPr>
          <p:spPr>
            <a:xfrm>
              <a:off x="2483768" y="1124744"/>
              <a:ext cx="4536504" cy="4536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4481990" y="836712"/>
              <a:ext cx="6840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CO</a:t>
              </a:r>
              <a:r>
                <a:rPr lang="nl-NL" sz="2400" baseline="-25000" dirty="0"/>
                <a:t>2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715448" y="3236783"/>
              <a:ext cx="15121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glucose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660232" y="1752491"/>
              <a:ext cx="2339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fotosynthese</a:t>
              </a:r>
            </a:p>
            <a:p>
              <a:r>
                <a:rPr lang="nl-NL" i="1" dirty="0">
                  <a:solidFill>
                    <a:srgbClr val="FF0000"/>
                  </a:solidFill>
                </a:rPr>
                <a:t>    </a:t>
              </a:r>
              <a:r>
                <a:rPr lang="nl-NL" i="1" dirty="0"/>
                <a:t>in planten</a:t>
              </a:r>
            </a:p>
            <a:p>
              <a:endParaRPr lang="nl-NL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588224" y="4653136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verdere omzetting in planten</a:t>
              </a:r>
            </a:p>
          </p:txBody>
        </p:sp>
        <p:sp>
          <p:nvSpPr>
            <p:cNvPr id="6" name="Gelijkbenige driehoek 5"/>
            <p:cNvSpPr/>
            <p:nvPr/>
          </p:nvSpPr>
          <p:spPr>
            <a:xfrm rot="4520285">
              <a:off x="4327080" y="1073000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Gelijkbenige driehoek 15"/>
            <p:cNvSpPr/>
            <p:nvPr/>
          </p:nvSpPr>
          <p:spPr>
            <a:xfrm rot="10800000">
              <a:off x="6930000" y="3043808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619672" y="1745939"/>
              <a:ext cx="135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verbranding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2033679" y="3244333"/>
              <a:ext cx="11521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biogas</a:t>
              </a:r>
            </a:p>
            <a:p>
              <a:endParaRPr lang="nl-NL" dirty="0"/>
            </a:p>
          </p:txBody>
        </p:sp>
        <p:sp>
          <p:nvSpPr>
            <p:cNvPr id="14" name="Gelijkbenige driehoek 13"/>
            <p:cNvSpPr/>
            <p:nvPr/>
          </p:nvSpPr>
          <p:spPr>
            <a:xfrm rot="21077950">
              <a:off x="2451857" y="3703647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1781574" y="4651279"/>
              <a:ext cx="135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vergisting</a:t>
              </a:r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642144FB-592B-9789-0F5C-25289368091E}"/>
                </a:ext>
              </a:extLst>
            </p:cNvPr>
            <p:cNvSpPr txBox="1"/>
            <p:nvPr/>
          </p:nvSpPr>
          <p:spPr>
            <a:xfrm>
              <a:off x="4012220" y="3198167"/>
              <a:ext cx="1769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CO</a:t>
              </a:r>
              <a:r>
                <a:rPr lang="nl-NL" sz="2400" baseline="-25000" dirty="0">
                  <a:solidFill>
                    <a:srgbClr val="FF0000"/>
                  </a:solidFill>
                </a:rPr>
                <a:t>2</a:t>
              </a:r>
              <a:r>
                <a:rPr lang="nl-NL" sz="2400" dirty="0">
                  <a:solidFill>
                    <a:srgbClr val="FF0000"/>
                  </a:solidFill>
                </a:rPr>
                <a:t> neutraal</a:t>
              </a:r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4062342" y="5308837"/>
              <a:ext cx="158169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mest, GFT,</a:t>
              </a:r>
            </a:p>
            <a:p>
              <a:r>
                <a:rPr lang="nl-NL" dirty="0"/>
                <a:t>landbouwafvalrioolslib</a:t>
              </a:r>
            </a:p>
          </p:txBody>
        </p:sp>
        <p:sp>
          <p:nvSpPr>
            <p:cNvPr id="15" name="Gelijkbenige driehoek 14"/>
            <p:cNvSpPr/>
            <p:nvPr/>
          </p:nvSpPr>
          <p:spPr>
            <a:xfrm rot="14918020">
              <a:off x="5329157" y="5461632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333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035030-1FB6-83AA-7AA8-A2035116BA7A}"/>
              </a:ext>
            </a:extLst>
          </p:cNvPr>
          <p:cNvSpPr txBox="1"/>
          <p:nvPr/>
        </p:nvSpPr>
        <p:spPr>
          <a:xfrm>
            <a:off x="345057" y="319177"/>
            <a:ext cx="865229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Biodiesel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0134528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035030-1FB6-83AA-7AA8-A2035116BA7A}"/>
              </a:ext>
            </a:extLst>
          </p:cNvPr>
          <p:cNvSpPr txBox="1"/>
          <p:nvPr/>
        </p:nvSpPr>
        <p:spPr>
          <a:xfrm>
            <a:off x="345057" y="319177"/>
            <a:ext cx="86522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Biodiesel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FF0000"/>
                </a:solidFill>
              </a:rPr>
              <a:t>Productie door omestering van plantaardige oliën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9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035030-1FB6-83AA-7AA8-A2035116BA7A}"/>
              </a:ext>
            </a:extLst>
          </p:cNvPr>
          <p:cNvSpPr txBox="1"/>
          <p:nvPr/>
        </p:nvSpPr>
        <p:spPr>
          <a:xfrm>
            <a:off x="345057" y="319177"/>
            <a:ext cx="8652294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Biodiesel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omestering van plantaardige oliën: </a:t>
            </a:r>
            <a:r>
              <a:rPr lang="nl-NL" sz="1800" dirty="0">
                <a:solidFill>
                  <a:srgbClr val="FF0000"/>
                </a:solidFill>
              </a:rPr>
              <a:t>koolzaadolie, gebruikt frituurvet, algen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1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035030-1FB6-83AA-7AA8-A2035116BA7A}"/>
              </a:ext>
            </a:extLst>
          </p:cNvPr>
          <p:cNvSpPr txBox="1"/>
          <p:nvPr/>
        </p:nvSpPr>
        <p:spPr>
          <a:xfrm>
            <a:off x="345057" y="319177"/>
            <a:ext cx="865229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Biodiesel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omestering van plantaardige oliën: </a:t>
            </a:r>
            <a:r>
              <a:rPr lang="nl-NL" sz="1800" dirty="0">
                <a:solidFill>
                  <a:srgbClr val="FF0000"/>
                </a:solidFill>
              </a:rPr>
              <a:t>koolzaadolie</a:t>
            </a:r>
            <a:r>
              <a:rPr lang="nl-NL" sz="1800" dirty="0"/>
              <a:t>, gebruikt frituurvet, algen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dirty="0"/>
              <a:t>                                                               </a:t>
            </a:r>
            <a:r>
              <a:rPr lang="nl-NL" dirty="0">
                <a:solidFill>
                  <a:srgbClr val="FF0000"/>
                </a:solidFill>
              </a:rPr>
              <a:t>1</a:t>
            </a:r>
            <a:r>
              <a:rPr lang="nl-NL" baseline="30000" dirty="0">
                <a:solidFill>
                  <a:srgbClr val="FF000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 generatie</a:t>
            </a: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5C3C9C7-4A40-4ED0-D6C3-EE8FEB6B5F8F}"/>
              </a:ext>
            </a:extLst>
          </p:cNvPr>
          <p:cNvGrpSpPr/>
          <p:nvPr/>
        </p:nvGrpSpPr>
        <p:grpSpPr>
          <a:xfrm>
            <a:off x="-129396" y="1743277"/>
            <a:ext cx="9273396" cy="2519567"/>
            <a:chOff x="-129396" y="1993443"/>
            <a:chExt cx="9273396" cy="2519567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FB143B9-3BD0-41DE-4B90-AFD524DC4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8" t="4571" b="11278"/>
            <a:stretch/>
          </p:blipFill>
          <p:spPr>
            <a:xfrm flipH="1">
              <a:off x="5157307" y="1995935"/>
              <a:ext cx="3986693" cy="2515829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83977445-4997-0F43-EFB9-EC9A16E89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r="10101"/>
            <a:stretch/>
          </p:blipFill>
          <p:spPr>
            <a:xfrm>
              <a:off x="3705818" y="1993443"/>
              <a:ext cx="1861534" cy="2519567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0CB7F641-14DF-2BE4-C06F-9C965CF4E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1" r="19411"/>
            <a:stretch/>
          </p:blipFill>
          <p:spPr>
            <a:xfrm>
              <a:off x="1852909" y="1994689"/>
              <a:ext cx="1852909" cy="2518321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9E75CE7-C95C-7526-E02C-ED829248E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162" r="25595"/>
            <a:stretch/>
          </p:blipFill>
          <p:spPr>
            <a:xfrm>
              <a:off x="5567352" y="1996559"/>
              <a:ext cx="1861534" cy="2516451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D1F5770-66F8-6769-665D-70F7E296E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95" t="41855" r="45961" b="1047"/>
            <a:stretch/>
          </p:blipFill>
          <p:spPr>
            <a:xfrm>
              <a:off x="-129396" y="1994689"/>
              <a:ext cx="1982305" cy="2517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7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2773" y="352812"/>
            <a:ext cx="88419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Biobrandstoffen</a:t>
            </a:r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Bio-ethanol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		</a:t>
            </a:r>
          </a:p>
          <a:p>
            <a:pPr>
              <a:tabLst>
                <a:tab pos="2062163" algn="l"/>
              </a:tabLst>
            </a:pPr>
            <a:endParaRPr lang="nl-NL" sz="36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027187-28EC-4971-9A14-E69595C07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4712280" y="1357449"/>
            <a:ext cx="4038285" cy="5156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BB40398-82A5-456E-B215-8275CE1F2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" y="4676775"/>
            <a:ext cx="41719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035030-1FB6-83AA-7AA8-A2035116BA7A}"/>
              </a:ext>
            </a:extLst>
          </p:cNvPr>
          <p:cNvSpPr txBox="1"/>
          <p:nvPr/>
        </p:nvSpPr>
        <p:spPr>
          <a:xfrm>
            <a:off x="345057" y="319177"/>
            <a:ext cx="865229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Biodiesel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omestering van plantaardige oliën: koolzaadolie, </a:t>
            </a:r>
            <a:r>
              <a:rPr lang="nl-NL" sz="1800" dirty="0">
                <a:solidFill>
                  <a:srgbClr val="FF0000"/>
                </a:solidFill>
              </a:rPr>
              <a:t>gebruikt frituurvet, </a:t>
            </a:r>
            <a:r>
              <a:rPr lang="nl-NL" sz="1800" dirty="0"/>
              <a:t>algen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dirty="0"/>
              <a:t>                                                               </a:t>
            </a:r>
            <a:r>
              <a:rPr lang="nl-NL" dirty="0">
                <a:solidFill>
                  <a:srgbClr val="FF0000"/>
                </a:solidFill>
              </a:rPr>
              <a:t>2</a:t>
            </a:r>
            <a:r>
              <a:rPr lang="nl-NL" baseline="30000" dirty="0">
                <a:solidFill>
                  <a:srgbClr val="FF000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 generatie</a:t>
            </a: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EEC1335-E4C8-3F0B-CE02-0B063A8E1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8141" r="15132"/>
          <a:stretch/>
        </p:blipFill>
        <p:spPr>
          <a:xfrm>
            <a:off x="-1" y="4511764"/>
            <a:ext cx="3338423" cy="1967465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BFD58372-B49F-67E5-3D66-FEA33E08A36F}"/>
              </a:ext>
            </a:extLst>
          </p:cNvPr>
          <p:cNvGrpSpPr/>
          <p:nvPr/>
        </p:nvGrpSpPr>
        <p:grpSpPr>
          <a:xfrm>
            <a:off x="-129396" y="1743277"/>
            <a:ext cx="9273396" cy="2519567"/>
            <a:chOff x="-129396" y="1993443"/>
            <a:chExt cx="9273396" cy="2519567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FDD1CD0-1BF6-8B5F-D54C-7B7E71784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8" t="4571" b="11278"/>
            <a:stretch/>
          </p:blipFill>
          <p:spPr>
            <a:xfrm flipH="1">
              <a:off x="5157307" y="1995935"/>
              <a:ext cx="3986693" cy="2515829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B7BB0F5E-0BD5-D9F8-4A3E-AA788D50C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r="10101"/>
            <a:stretch/>
          </p:blipFill>
          <p:spPr>
            <a:xfrm>
              <a:off x="3705818" y="1993443"/>
              <a:ext cx="1861534" cy="2519567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971D99F5-24BA-4104-B6C1-145E3272A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1" r="19411"/>
            <a:stretch/>
          </p:blipFill>
          <p:spPr>
            <a:xfrm>
              <a:off x="1852909" y="1994689"/>
              <a:ext cx="1852909" cy="2518321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A41E682D-74D0-2738-0466-46ED2A721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162" r="25595"/>
            <a:stretch/>
          </p:blipFill>
          <p:spPr>
            <a:xfrm>
              <a:off x="5567352" y="1996559"/>
              <a:ext cx="1861534" cy="2516451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C8AB7C33-BFA3-BA13-5C1A-7AA33A2A7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95" t="41855" r="45961" b="1047"/>
            <a:stretch/>
          </p:blipFill>
          <p:spPr>
            <a:xfrm>
              <a:off x="-129396" y="1994689"/>
              <a:ext cx="1982305" cy="2517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3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557FE22-E5E4-4CC0-3AF2-C2A789A8B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1" r="16144" b="-1"/>
          <a:stretch/>
        </p:blipFill>
        <p:spPr>
          <a:xfrm>
            <a:off x="6228273" y="4502968"/>
            <a:ext cx="2915728" cy="196746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EEC1335-E4C8-3F0B-CE02-0B063A8E1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8141" r="15132"/>
          <a:stretch/>
        </p:blipFill>
        <p:spPr>
          <a:xfrm>
            <a:off x="-1" y="4511764"/>
            <a:ext cx="3338423" cy="196746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CBF310-6AC0-386B-C1CB-AE366329D9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5" r="31841" b="784"/>
          <a:stretch/>
        </p:blipFill>
        <p:spPr>
          <a:xfrm>
            <a:off x="3657114" y="4511764"/>
            <a:ext cx="2709180" cy="1958670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BFD58372-B49F-67E5-3D66-FEA33E08A36F}"/>
              </a:ext>
            </a:extLst>
          </p:cNvPr>
          <p:cNvGrpSpPr/>
          <p:nvPr/>
        </p:nvGrpSpPr>
        <p:grpSpPr>
          <a:xfrm>
            <a:off x="-129396" y="1743277"/>
            <a:ext cx="9273396" cy="2519567"/>
            <a:chOff x="-129396" y="1993443"/>
            <a:chExt cx="9273396" cy="2519567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FDD1CD0-1BF6-8B5F-D54C-7B7E71784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8" t="4571" b="11278"/>
            <a:stretch/>
          </p:blipFill>
          <p:spPr>
            <a:xfrm flipH="1">
              <a:off x="5157307" y="1995935"/>
              <a:ext cx="3986693" cy="2515829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B7BB0F5E-0BD5-D9F8-4A3E-AA788D50C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r="10101"/>
            <a:stretch/>
          </p:blipFill>
          <p:spPr>
            <a:xfrm>
              <a:off x="3705818" y="1993443"/>
              <a:ext cx="1861534" cy="2519567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971D99F5-24BA-4104-B6C1-145E3272A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1" r="19411"/>
            <a:stretch/>
          </p:blipFill>
          <p:spPr>
            <a:xfrm>
              <a:off x="1852909" y="1994689"/>
              <a:ext cx="1852909" cy="2518321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A41E682D-74D0-2738-0466-46ED2A721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7162" r="25595"/>
            <a:stretch/>
          </p:blipFill>
          <p:spPr>
            <a:xfrm>
              <a:off x="5567352" y="1996559"/>
              <a:ext cx="1861534" cy="2516451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C8AB7C33-BFA3-BA13-5C1A-7AA33A2A7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95" t="41855" r="45961" b="1047"/>
            <a:stretch/>
          </p:blipFill>
          <p:spPr>
            <a:xfrm>
              <a:off x="-129396" y="1994689"/>
              <a:ext cx="1982305" cy="2517075"/>
            </a:xfrm>
            <a:prstGeom prst="rect">
              <a:avLst/>
            </a:prstGeom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A2035030-1FB6-83AA-7AA8-A2035116BA7A}"/>
              </a:ext>
            </a:extLst>
          </p:cNvPr>
          <p:cNvSpPr txBox="1"/>
          <p:nvPr/>
        </p:nvSpPr>
        <p:spPr>
          <a:xfrm>
            <a:off x="345057" y="319177"/>
            <a:ext cx="8652294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Biodiesel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omestering van plantaardige oliën: koolzaadolie, gebruikt frituurvet,</a:t>
            </a:r>
            <a:r>
              <a:rPr lang="nl-NL" sz="1800" dirty="0">
                <a:solidFill>
                  <a:srgbClr val="FF0000"/>
                </a:solidFill>
              </a:rPr>
              <a:t> algen</a:t>
            </a:r>
          </a:p>
          <a:p>
            <a:pPr>
              <a:spcAft>
                <a:spcPts val="600"/>
              </a:spcAft>
            </a:pPr>
            <a:endParaRPr lang="nl-NL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sz="1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NL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00" dirty="0">
                <a:solidFill>
                  <a:srgbClr val="FF0000"/>
                </a:solidFill>
              </a:rPr>
              <a:t>					              </a:t>
            </a:r>
            <a:r>
              <a:rPr lang="nl-NL" sz="1800" dirty="0">
                <a:solidFill>
                  <a:schemeClr val="bg1"/>
                </a:solidFill>
              </a:rPr>
              <a:t>3</a:t>
            </a:r>
            <a:r>
              <a:rPr lang="nl-NL" sz="1800" baseline="30000" dirty="0">
                <a:solidFill>
                  <a:schemeClr val="bg1"/>
                </a:solidFill>
              </a:rPr>
              <a:t>e</a:t>
            </a:r>
            <a:r>
              <a:rPr lang="nl-NL" sz="1800" dirty="0">
                <a:solidFill>
                  <a:schemeClr val="bg1"/>
                </a:solidFill>
              </a:rPr>
              <a:t> generatie, nog in ontwikkeling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2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2035030-1FB6-83AA-7AA8-A2035116BA7A}"/>
              </a:ext>
            </a:extLst>
          </p:cNvPr>
          <p:cNvSpPr txBox="1"/>
          <p:nvPr/>
        </p:nvSpPr>
        <p:spPr>
          <a:xfrm>
            <a:off x="345057" y="319177"/>
            <a:ext cx="8652294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Biodiesel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</a:t>
            </a:r>
            <a:r>
              <a:rPr lang="nl-NL" sz="1800" dirty="0">
                <a:solidFill>
                  <a:srgbClr val="FF0000"/>
                </a:solidFill>
              </a:rPr>
              <a:t>omestering</a:t>
            </a:r>
            <a:r>
              <a:rPr lang="nl-NL" sz="1800" dirty="0"/>
              <a:t> van plantaardige oliën: koolzaadolie, gebruikt frituurvet, algen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CA4A276-AADB-4701-91C4-FDEA62CD74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33"/>
          <a:stretch/>
        </p:blipFill>
        <p:spPr>
          <a:xfrm>
            <a:off x="158818" y="-175491"/>
            <a:ext cx="6465918" cy="30384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90BA774-2B30-AB35-DB58-387228C13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8141" r="15132"/>
          <a:stretch/>
        </p:blipFill>
        <p:spPr>
          <a:xfrm>
            <a:off x="5520904" y="4252972"/>
            <a:ext cx="3338423" cy="23634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F922DF0-5774-C228-1808-351282A017BF}"/>
              </a:ext>
            </a:extLst>
          </p:cNvPr>
          <p:cNvSpPr txBox="1"/>
          <p:nvPr/>
        </p:nvSpPr>
        <p:spPr>
          <a:xfrm>
            <a:off x="144000" y="2739227"/>
            <a:ext cx="5487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plantaardige olie, bijv. gebruikt frituurvet</a:t>
            </a:r>
          </a:p>
        </p:txBody>
      </p:sp>
    </p:spTree>
    <p:extLst>
      <p:ext uri="{BB962C8B-B14F-4D97-AF65-F5344CB8AC3E}">
        <p14:creationId xmlns:p14="http://schemas.microsoft.com/office/powerpoint/2010/main" val="3309602858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8625D6B-6E7B-4D8F-AF53-1C3C3ED0D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33"/>
          <a:stretch/>
        </p:blipFill>
        <p:spPr>
          <a:xfrm>
            <a:off x="158818" y="-175491"/>
            <a:ext cx="6465918" cy="3038475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C34A3B3-BF72-4828-9007-38DB6B6C32A7}"/>
              </a:ext>
            </a:extLst>
          </p:cNvPr>
          <p:cNvSpPr/>
          <p:nvPr/>
        </p:nvSpPr>
        <p:spPr>
          <a:xfrm>
            <a:off x="792819" y="18799"/>
            <a:ext cx="951723" cy="264989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3089EDF-0392-3732-333A-2B06FF7125E9}"/>
              </a:ext>
            </a:extLst>
          </p:cNvPr>
          <p:cNvSpPr txBox="1"/>
          <p:nvPr/>
        </p:nvSpPr>
        <p:spPr>
          <a:xfrm>
            <a:off x="144000" y="2739227"/>
            <a:ext cx="835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plantaardige olie: tri-ester van glycerol en vetzuren.        tabel 67G</a:t>
            </a:r>
          </a:p>
        </p:txBody>
      </p:sp>
    </p:spTree>
    <p:extLst>
      <p:ext uri="{BB962C8B-B14F-4D97-AF65-F5344CB8AC3E}">
        <p14:creationId xmlns:p14="http://schemas.microsoft.com/office/powerpoint/2010/main" val="30745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EF15B14-D504-4E09-B583-6C65259A3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33"/>
          <a:stretch/>
        </p:blipFill>
        <p:spPr>
          <a:xfrm>
            <a:off x="158818" y="-175491"/>
            <a:ext cx="6465918" cy="3038475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B7A7BDDF-06BE-413A-99DC-CEF7895BE339}"/>
              </a:ext>
            </a:extLst>
          </p:cNvPr>
          <p:cNvSpPr/>
          <p:nvPr/>
        </p:nvSpPr>
        <p:spPr>
          <a:xfrm>
            <a:off x="158818" y="18799"/>
            <a:ext cx="986491" cy="264989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3CD2F36-3BEB-0EDE-B52E-4FADBB6A06CF}"/>
              </a:ext>
            </a:extLst>
          </p:cNvPr>
          <p:cNvSpPr txBox="1"/>
          <p:nvPr/>
        </p:nvSpPr>
        <p:spPr>
          <a:xfrm>
            <a:off x="144000" y="2739227"/>
            <a:ext cx="715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plantaardige olie: tri-ester van </a:t>
            </a:r>
            <a:r>
              <a:rPr lang="nl-NL" sz="2400" dirty="0">
                <a:solidFill>
                  <a:srgbClr val="FF0000"/>
                </a:solidFill>
              </a:rPr>
              <a:t>glycerol </a:t>
            </a:r>
            <a:r>
              <a:rPr lang="nl-NL" sz="2400" dirty="0"/>
              <a:t>en vetzuren.       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3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5BCE01A-E754-49DA-8693-A22EF7A49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33"/>
          <a:stretch/>
        </p:blipFill>
        <p:spPr>
          <a:xfrm>
            <a:off x="158818" y="-175491"/>
            <a:ext cx="6465918" cy="3038475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4E0786B-8D80-4B4E-BA3D-EF67B543E9B5}"/>
              </a:ext>
            </a:extLst>
          </p:cNvPr>
          <p:cNvSpPr/>
          <p:nvPr/>
        </p:nvSpPr>
        <p:spPr>
          <a:xfrm>
            <a:off x="635801" y="82506"/>
            <a:ext cx="5859626" cy="264989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95DF18A-F51C-430B-8120-F874714E3729}"/>
              </a:ext>
            </a:extLst>
          </p:cNvPr>
          <p:cNvSpPr txBox="1"/>
          <p:nvPr/>
        </p:nvSpPr>
        <p:spPr>
          <a:xfrm>
            <a:off x="144000" y="2739227"/>
            <a:ext cx="715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plantaardige olie: tri-ester van glycerol en </a:t>
            </a:r>
            <a:r>
              <a:rPr lang="nl-NL" sz="2400" dirty="0">
                <a:solidFill>
                  <a:srgbClr val="FF0000"/>
                </a:solidFill>
              </a:rPr>
              <a:t>vetzuren.        </a:t>
            </a:r>
          </a:p>
        </p:txBody>
      </p:sp>
    </p:spTree>
    <p:extLst>
      <p:ext uri="{BB962C8B-B14F-4D97-AF65-F5344CB8AC3E}">
        <p14:creationId xmlns:p14="http://schemas.microsoft.com/office/powerpoint/2010/main" val="11339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8C59287-4B86-4F99-9672-9C6F9854B57B}"/>
              </a:ext>
            </a:extLst>
          </p:cNvPr>
          <p:cNvSpPr txBox="1"/>
          <p:nvPr/>
        </p:nvSpPr>
        <p:spPr>
          <a:xfrm>
            <a:off x="73892" y="2739227"/>
            <a:ext cx="839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plantaardige olie (frituurvet)                                           </a:t>
            </a:r>
            <a:r>
              <a:rPr lang="nl-NL" sz="8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rgbClr val="FF0000"/>
                </a:solidFill>
              </a:rPr>
              <a:t>+   methanol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49EDD2-9ACC-44A4-BBEF-158704F772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226"/>
          <a:stretch/>
        </p:blipFill>
        <p:spPr>
          <a:xfrm>
            <a:off x="158817" y="-175491"/>
            <a:ext cx="8911291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40F069E-B817-6FBE-4966-580F0C9773E1}"/>
              </a:ext>
            </a:extLst>
          </p:cNvPr>
          <p:cNvSpPr txBox="1"/>
          <p:nvPr/>
        </p:nvSpPr>
        <p:spPr>
          <a:xfrm>
            <a:off x="73892" y="2739227"/>
            <a:ext cx="839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plantaardige olie (frituurvet)                                           </a:t>
            </a:r>
            <a:r>
              <a:rPr lang="nl-NL" sz="8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rgbClr val="FF0000"/>
                </a:solidFill>
              </a:rPr>
              <a:t>+   methanol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C86DD8-DE2E-4BC8-8658-991A3EF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r="-327"/>
          <a:stretch/>
        </p:blipFill>
        <p:spPr>
          <a:xfrm>
            <a:off x="158817" y="3187992"/>
            <a:ext cx="8208000" cy="30384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B9C5A3-3E28-43E1-908F-D647F4DEA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9"/>
          <a:stretch/>
        </p:blipFill>
        <p:spPr>
          <a:xfrm>
            <a:off x="158817" y="-175491"/>
            <a:ext cx="890205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7C86DD8-DE2E-4BC8-8658-991A3EF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r="-327"/>
          <a:stretch/>
        </p:blipFill>
        <p:spPr>
          <a:xfrm>
            <a:off x="158817" y="3187992"/>
            <a:ext cx="8208000" cy="30384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B2EF133-273E-41F0-9742-AE18E8167A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2"/>
          <a:stretch/>
        </p:blipFill>
        <p:spPr>
          <a:xfrm>
            <a:off x="158817" y="-175491"/>
            <a:ext cx="8920527" cy="30384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23F807B-F639-4E84-8860-6697E4A1E500}"/>
              </a:ext>
            </a:extLst>
          </p:cNvPr>
          <p:cNvSpPr txBox="1"/>
          <p:nvPr/>
        </p:nvSpPr>
        <p:spPr>
          <a:xfrm>
            <a:off x="158817" y="6320642"/>
            <a:ext cx="122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glycerol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BAF6872-65E4-D7CF-1DD4-F2785A6F2007}"/>
              </a:ext>
            </a:extLst>
          </p:cNvPr>
          <p:cNvSpPr txBox="1"/>
          <p:nvPr/>
        </p:nvSpPr>
        <p:spPr>
          <a:xfrm>
            <a:off x="73892" y="2739227"/>
            <a:ext cx="839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plantaardige olie (frituurvet)                                           </a:t>
            </a:r>
            <a:r>
              <a:rPr lang="nl-NL" sz="8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rgbClr val="FF0000"/>
                </a:solidFill>
              </a:rPr>
              <a:t>+   methanol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2773" y="352812"/>
            <a:ext cx="88419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Biobrandstoffen</a:t>
            </a:r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Biogas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		</a:t>
            </a:r>
          </a:p>
          <a:p>
            <a:pPr>
              <a:tabLst>
                <a:tab pos="2062163" algn="l"/>
              </a:tabLst>
            </a:pPr>
            <a:endParaRPr lang="nl-NL" sz="3600" dirty="0"/>
          </a:p>
          <a:p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F8B464-064F-47FD-8E03-C3686CD5F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36964"/>
            <a:ext cx="3975100" cy="29853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254E393-B15B-4973-928A-DDD72A09A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428834"/>
            <a:ext cx="5905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7C86DD8-DE2E-4BC8-8658-991A3EF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r="-327"/>
          <a:stretch/>
        </p:blipFill>
        <p:spPr>
          <a:xfrm>
            <a:off x="158817" y="3187992"/>
            <a:ext cx="8208000" cy="30384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79E4936-4BEE-4483-B478-171CAAE6D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2"/>
          <a:stretch/>
        </p:blipFill>
        <p:spPr>
          <a:xfrm>
            <a:off x="158817" y="-175491"/>
            <a:ext cx="8920527" cy="30384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A18E690-3267-4C0C-B235-E0D25061B033}"/>
              </a:ext>
            </a:extLst>
          </p:cNvPr>
          <p:cNvSpPr txBox="1"/>
          <p:nvPr/>
        </p:nvSpPr>
        <p:spPr>
          <a:xfrm>
            <a:off x="158817" y="6320642"/>
            <a:ext cx="7037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glycerol     </a:t>
            </a:r>
            <a:r>
              <a:rPr lang="nl-NL" sz="400" dirty="0">
                <a:solidFill>
                  <a:srgbClr val="FF0000"/>
                </a:solidFill>
              </a:rPr>
              <a:t>           </a:t>
            </a:r>
            <a:r>
              <a:rPr lang="nl-NL" sz="2400" dirty="0">
                <a:solidFill>
                  <a:srgbClr val="FF0000"/>
                </a:solidFill>
              </a:rPr>
              <a:t>+        drie esters van methanol en vetzuren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DB73625-64EE-0947-1DA3-D429CB834DB1}"/>
              </a:ext>
            </a:extLst>
          </p:cNvPr>
          <p:cNvSpPr txBox="1"/>
          <p:nvPr/>
        </p:nvSpPr>
        <p:spPr>
          <a:xfrm>
            <a:off x="73892" y="2739227"/>
            <a:ext cx="839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plantaardige olie (frituurvet)                                           </a:t>
            </a:r>
            <a:r>
              <a:rPr lang="nl-NL" sz="8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rgbClr val="FF0000"/>
                </a:solidFill>
              </a:rPr>
              <a:t>+   methanol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7C86DD8-DE2E-4BC8-8658-991A3EF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r="-327"/>
          <a:stretch/>
        </p:blipFill>
        <p:spPr>
          <a:xfrm>
            <a:off x="158817" y="3187992"/>
            <a:ext cx="8208000" cy="30384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9FD4EB4-2A99-4667-8ECD-78CACA47B3BD}"/>
              </a:ext>
            </a:extLst>
          </p:cNvPr>
          <p:cNvSpPr txBox="1"/>
          <p:nvPr/>
        </p:nvSpPr>
        <p:spPr>
          <a:xfrm>
            <a:off x="158817" y="6320642"/>
            <a:ext cx="849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glycerol     </a:t>
            </a:r>
            <a:r>
              <a:rPr lang="nl-NL" sz="400" dirty="0">
                <a:solidFill>
                  <a:srgbClr val="FF0000"/>
                </a:solidFill>
              </a:rPr>
              <a:t>           </a:t>
            </a:r>
            <a:r>
              <a:rPr lang="nl-NL" sz="2400" dirty="0">
                <a:solidFill>
                  <a:srgbClr val="FF0000"/>
                </a:solidFill>
              </a:rPr>
              <a:t>+        drie esters van methanol en vetzuren: </a:t>
            </a:r>
            <a:r>
              <a:rPr lang="nl-NL" sz="2400" b="1" dirty="0">
                <a:solidFill>
                  <a:srgbClr val="FF0000"/>
                </a:solidFill>
              </a:rPr>
              <a:t>biodiesel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427242-8F57-4BFA-AF5B-09EB31200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2"/>
          <a:stretch/>
        </p:blipFill>
        <p:spPr>
          <a:xfrm>
            <a:off x="158817" y="-175491"/>
            <a:ext cx="8920527" cy="30384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8BB333A-706C-70A4-0F32-A48EED13F3AE}"/>
              </a:ext>
            </a:extLst>
          </p:cNvPr>
          <p:cNvSpPr txBox="1"/>
          <p:nvPr/>
        </p:nvSpPr>
        <p:spPr>
          <a:xfrm>
            <a:off x="73892" y="2739227"/>
            <a:ext cx="839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plantaardige olie (frituurvet)                                           </a:t>
            </a:r>
            <a:r>
              <a:rPr lang="nl-NL" sz="8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rgbClr val="FF0000"/>
                </a:solidFill>
              </a:rPr>
              <a:t>+   methanol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2D763A6-9D02-47FF-AE61-2DE07696B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2"/>
          <a:stretch/>
        </p:blipFill>
        <p:spPr>
          <a:xfrm>
            <a:off x="158817" y="-175491"/>
            <a:ext cx="8920527" cy="30384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7C86DD8-DE2E-4BC8-8658-991A3EF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r="-327"/>
          <a:stretch/>
        </p:blipFill>
        <p:spPr>
          <a:xfrm>
            <a:off x="158817" y="3187992"/>
            <a:ext cx="8208000" cy="3038475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3C1E6CD-A953-4842-973C-08741C5E5C89}"/>
              </a:ext>
            </a:extLst>
          </p:cNvPr>
          <p:cNvSpPr/>
          <p:nvPr/>
        </p:nvSpPr>
        <p:spPr>
          <a:xfrm>
            <a:off x="765110" y="223935"/>
            <a:ext cx="951723" cy="264989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344F057-AEB3-4ADF-B444-575EA378F646}"/>
              </a:ext>
            </a:extLst>
          </p:cNvPr>
          <p:cNvSpPr/>
          <p:nvPr/>
        </p:nvSpPr>
        <p:spPr>
          <a:xfrm>
            <a:off x="2556000" y="3178648"/>
            <a:ext cx="951723" cy="3119601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12E124-EA0D-4818-A799-0D301057606E}"/>
              </a:ext>
            </a:extLst>
          </p:cNvPr>
          <p:cNvSpPr txBox="1"/>
          <p:nvPr/>
        </p:nvSpPr>
        <p:spPr>
          <a:xfrm>
            <a:off x="6399941" y="2735445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        omestering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F3D2AE-223A-4FD2-9A2D-F9BC497F741A}"/>
              </a:ext>
            </a:extLst>
          </p:cNvPr>
          <p:cNvSpPr txBox="1"/>
          <p:nvPr/>
        </p:nvSpPr>
        <p:spPr>
          <a:xfrm>
            <a:off x="158817" y="6320642"/>
            <a:ext cx="849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chemeClr val="bg1"/>
                </a:solidFill>
              </a:rPr>
              <a:t>glycerol     </a:t>
            </a:r>
            <a:r>
              <a:rPr lang="nl-NL" sz="400" dirty="0">
                <a:solidFill>
                  <a:schemeClr val="bg1"/>
                </a:solidFill>
              </a:rPr>
              <a:t>           </a:t>
            </a:r>
            <a:r>
              <a:rPr lang="nl-NL" sz="2400" dirty="0">
                <a:solidFill>
                  <a:schemeClr val="bg1"/>
                </a:solidFill>
              </a:rPr>
              <a:t>+        drie esters van methanol en vetzuren: </a:t>
            </a:r>
            <a:r>
              <a:rPr lang="nl-NL" sz="2400" dirty="0"/>
              <a:t>biodiesel</a:t>
            </a:r>
          </a:p>
        </p:txBody>
      </p:sp>
    </p:spTree>
    <p:extLst>
      <p:ext uri="{BB962C8B-B14F-4D97-AF65-F5344CB8AC3E}">
        <p14:creationId xmlns:p14="http://schemas.microsoft.com/office/powerpoint/2010/main" val="7696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2D763A6-9D02-47FF-AE61-2DE07696B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2"/>
          <a:stretch/>
        </p:blipFill>
        <p:spPr>
          <a:xfrm>
            <a:off x="158817" y="-175491"/>
            <a:ext cx="8920527" cy="30384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7C86DD8-DE2E-4BC8-8658-991A3EF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r="-327"/>
          <a:stretch/>
        </p:blipFill>
        <p:spPr>
          <a:xfrm>
            <a:off x="158817" y="3187992"/>
            <a:ext cx="8208000" cy="3038475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13C1E6CD-A953-4842-973C-08741C5E5C89}"/>
              </a:ext>
            </a:extLst>
          </p:cNvPr>
          <p:cNvSpPr/>
          <p:nvPr/>
        </p:nvSpPr>
        <p:spPr>
          <a:xfrm>
            <a:off x="765110" y="223935"/>
            <a:ext cx="951723" cy="264989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344F057-AEB3-4ADF-B444-575EA378F646}"/>
              </a:ext>
            </a:extLst>
          </p:cNvPr>
          <p:cNvSpPr/>
          <p:nvPr/>
        </p:nvSpPr>
        <p:spPr>
          <a:xfrm>
            <a:off x="2556000" y="3178648"/>
            <a:ext cx="951723" cy="3119601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F3D2AE-223A-4FD2-9A2D-F9BC497F741A}"/>
              </a:ext>
            </a:extLst>
          </p:cNvPr>
          <p:cNvSpPr txBox="1"/>
          <p:nvPr/>
        </p:nvSpPr>
        <p:spPr>
          <a:xfrm>
            <a:off x="158817" y="6320642"/>
            <a:ext cx="849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 </a:t>
            </a:r>
            <a:r>
              <a:rPr lang="nl-NL" sz="2400" dirty="0">
                <a:solidFill>
                  <a:schemeClr val="bg1"/>
                </a:solidFill>
              </a:rPr>
              <a:t>glycerol     </a:t>
            </a:r>
            <a:r>
              <a:rPr lang="nl-NL" sz="400" dirty="0">
                <a:solidFill>
                  <a:schemeClr val="bg1"/>
                </a:solidFill>
              </a:rPr>
              <a:t>           </a:t>
            </a:r>
            <a:r>
              <a:rPr lang="nl-NL" sz="2400" dirty="0">
                <a:solidFill>
                  <a:schemeClr val="bg1"/>
                </a:solidFill>
              </a:rPr>
              <a:t>+        drie esters van methanol en vetzuren: </a:t>
            </a:r>
            <a:r>
              <a:rPr lang="nl-NL" sz="2400" dirty="0"/>
              <a:t>biodiesel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1809F3-E8A3-EEB7-6C38-D9BA16939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3357" r="7804"/>
          <a:stretch/>
        </p:blipFill>
        <p:spPr>
          <a:xfrm>
            <a:off x="2744059" y="802257"/>
            <a:ext cx="3285805" cy="571422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537D9E5-0A3B-B1D8-FA05-CA819C5FE404}"/>
              </a:ext>
            </a:extLst>
          </p:cNvPr>
          <p:cNvSpPr txBox="1"/>
          <p:nvPr/>
        </p:nvSpPr>
        <p:spPr>
          <a:xfrm>
            <a:off x="6399941" y="2735445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        </a:t>
            </a:r>
            <a:r>
              <a:rPr lang="nl-NL" sz="2400" dirty="0"/>
              <a:t>omestering</a:t>
            </a:r>
          </a:p>
        </p:txBody>
      </p:sp>
    </p:spTree>
    <p:extLst>
      <p:ext uri="{BB962C8B-B14F-4D97-AF65-F5344CB8AC3E}">
        <p14:creationId xmlns:p14="http://schemas.microsoft.com/office/powerpoint/2010/main" val="40375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30A51C-A820-41CC-B5E9-FD40B90C9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19715" b="19155"/>
          <a:stretch/>
        </p:blipFill>
        <p:spPr>
          <a:xfrm>
            <a:off x="0" y="-1"/>
            <a:ext cx="9148495" cy="685800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62ADEAA-6903-4CDD-AF06-CA22F04EF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29"/>
          <a:stretch/>
        </p:blipFill>
        <p:spPr>
          <a:xfrm>
            <a:off x="4969779" y="-1"/>
            <a:ext cx="2486025" cy="17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2DBE8276-3589-2B31-3373-322E1D40836C}"/>
              </a:ext>
            </a:extLst>
          </p:cNvPr>
          <p:cNvGrpSpPr/>
          <p:nvPr/>
        </p:nvGrpSpPr>
        <p:grpSpPr>
          <a:xfrm>
            <a:off x="1438518" y="1218300"/>
            <a:ext cx="7522864" cy="5042301"/>
            <a:chOff x="1619672" y="836712"/>
            <a:chExt cx="7522864" cy="5042301"/>
          </a:xfrm>
        </p:grpSpPr>
        <p:sp>
          <p:nvSpPr>
            <p:cNvPr id="7" name="Ovaal 6"/>
            <p:cNvSpPr/>
            <p:nvPr/>
          </p:nvSpPr>
          <p:spPr>
            <a:xfrm>
              <a:off x="2483768" y="1124744"/>
              <a:ext cx="4536504" cy="4536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4481990" y="836712"/>
              <a:ext cx="6840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CO</a:t>
              </a:r>
              <a:r>
                <a:rPr lang="nl-NL" sz="2400" baseline="-25000" dirty="0"/>
                <a:t>2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802784" y="3244333"/>
              <a:ext cx="2339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glucose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660232" y="1752491"/>
              <a:ext cx="2339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fotosynthese</a:t>
              </a:r>
            </a:p>
            <a:p>
              <a:r>
                <a:rPr lang="nl-NL" i="1" dirty="0"/>
                <a:t>    in planten</a:t>
              </a:r>
            </a:p>
            <a:p>
              <a:endParaRPr lang="nl-NL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588224" y="4653136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omzetting in planten</a:t>
              </a:r>
            </a:p>
          </p:txBody>
        </p:sp>
        <p:sp>
          <p:nvSpPr>
            <p:cNvPr id="6" name="Gelijkbenige driehoek 5"/>
            <p:cNvSpPr/>
            <p:nvPr/>
          </p:nvSpPr>
          <p:spPr>
            <a:xfrm rot="4520285">
              <a:off x="4327080" y="1073000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Gelijkbenige driehoek 15"/>
            <p:cNvSpPr/>
            <p:nvPr/>
          </p:nvSpPr>
          <p:spPr>
            <a:xfrm rot="10800000">
              <a:off x="6930000" y="3043808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4081749" y="5232682"/>
              <a:ext cx="142635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plantaardige oliën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619672" y="1745939"/>
              <a:ext cx="135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verbranding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907704" y="3261412"/>
              <a:ext cx="11521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biodiesel</a:t>
              </a:r>
            </a:p>
            <a:p>
              <a:endParaRPr lang="nl-NL" dirty="0"/>
            </a:p>
          </p:txBody>
        </p:sp>
        <p:sp>
          <p:nvSpPr>
            <p:cNvPr id="14" name="Gelijkbenige driehoek 13"/>
            <p:cNvSpPr/>
            <p:nvPr/>
          </p:nvSpPr>
          <p:spPr>
            <a:xfrm rot="21077950">
              <a:off x="2451857" y="3703647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Gelijkbenige driehoek 14"/>
            <p:cNvSpPr/>
            <p:nvPr/>
          </p:nvSpPr>
          <p:spPr>
            <a:xfrm rot="14918020">
              <a:off x="5329157" y="5461632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1781574" y="4651279"/>
              <a:ext cx="135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omestering</a:t>
              </a:r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6CC7877B-9B7C-206F-CB57-75D3C5333CBB}"/>
                </a:ext>
              </a:extLst>
            </p:cNvPr>
            <p:cNvSpPr txBox="1"/>
            <p:nvPr/>
          </p:nvSpPr>
          <p:spPr>
            <a:xfrm>
              <a:off x="4012220" y="3198167"/>
              <a:ext cx="1769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CO</a:t>
              </a:r>
              <a:r>
                <a:rPr lang="nl-NL" sz="2400" baseline="-25000" dirty="0">
                  <a:solidFill>
                    <a:srgbClr val="FF0000"/>
                  </a:solidFill>
                </a:rPr>
                <a:t>2</a:t>
              </a:r>
              <a:r>
                <a:rPr lang="nl-NL" sz="2400" dirty="0">
                  <a:solidFill>
                    <a:srgbClr val="FF0000"/>
                  </a:solidFill>
                </a:rPr>
                <a:t> neutraal</a:t>
              </a:r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92D6829D-569F-A090-2059-B38EAA727476}"/>
              </a:ext>
            </a:extLst>
          </p:cNvPr>
          <p:cNvSpPr txBox="1"/>
          <p:nvPr/>
        </p:nvSpPr>
        <p:spPr>
          <a:xfrm>
            <a:off x="345600" y="320400"/>
            <a:ext cx="868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Koolstofkringloop biodiesel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19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2773" y="352812"/>
            <a:ext cx="8841997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Biobrandstoffen:</a:t>
            </a:r>
          </a:p>
          <a:p>
            <a:endParaRPr lang="nl-NL" sz="3600" dirty="0"/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600" dirty="0"/>
              <a:t>Biomassa niet eindig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600" dirty="0"/>
              <a:t>Weinig milieuproblemen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600" dirty="0"/>
              <a:t>CO</a:t>
            </a:r>
            <a:r>
              <a:rPr lang="nl-NL" sz="3600" baseline="-25000" dirty="0"/>
              <a:t>2</a:t>
            </a:r>
            <a:r>
              <a:rPr lang="nl-NL" sz="3600" dirty="0"/>
              <a:t>-neutraal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		</a:t>
            </a:r>
          </a:p>
          <a:p>
            <a:pPr>
              <a:tabLst>
                <a:tab pos="2062163" algn="l"/>
              </a:tabLst>
            </a:pPr>
            <a:endParaRPr lang="nl-NL" sz="36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593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19" y="260648"/>
            <a:ext cx="868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Koolstofkringloop biobrandstoffen</a:t>
            </a:r>
            <a:r>
              <a:rPr lang="nl-NL" dirty="0"/>
              <a:t>                                                                                                                                   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CCE7516E-87C4-6FF6-4C18-14451015DB21}"/>
              </a:ext>
            </a:extLst>
          </p:cNvPr>
          <p:cNvGrpSpPr/>
          <p:nvPr/>
        </p:nvGrpSpPr>
        <p:grpSpPr>
          <a:xfrm>
            <a:off x="1481649" y="1199022"/>
            <a:ext cx="7524328" cy="4945384"/>
            <a:chOff x="1619672" y="836712"/>
            <a:chExt cx="7524328" cy="4945384"/>
          </a:xfrm>
        </p:grpSpPr>
        <p:sp>
          <p:nvSpPr>
            <p:cNvPr id="7" name="Ovaal 6"/>
            <p:cNvSpPr/>
            <p:nvPr/>
          </p:nvSpPr>
          <p:spPr>
            <a:xfrm>
              <a:off x="2483768" y="1124744"/>
              <a:ext cx="4536504" cy="4536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4481990" y="836712"/>
              <a:ext cx="6840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CO</a:t>
              </a:r>
              <a:r>
                <a:rPr lang="nl-NL" sz="2400" baseline="-25000" dirty="0"/>
                <a:t>2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804248" y="3170585"/>
              <a:ext cx="2339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glucose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660232" y="1752491"/>
              <a:ext cx="2339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>
                  <a:solidFill>
                    <a:srgbClr val="FF0000"/>
                  </a:solidFill>
                </a:rPr>
                <a:t>fotosynthese</a:t>
              </a:r>
            </a:p>
            <a:p>
              <a:r>
                <a:rPr lang="nl-NL" i="1" dirty="0">
                  <a:solidFill>
                    <a:srgbClr val="FF0000"/>
                  </a:solidFill>
                </a:rPr>
                <a:t>    in planten</a:t>
              </a:r>
            </a:p>
            <a:p>
              <a:endParaRPr lang="nl-NL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588224" y="4653136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omzetting in planten</a:t>
              </a:r>
            </a:p>
          </p:txBody>
        </p:sp>
        <p:sp>
          <p:nvSpPr>
            <p:cNvPr id="6" name="Gelijkbenige driehoek 5"/>
            <p:cNvSpPr/>
            <p:nvPr/>
          </p:nvSpPr>
          <p:spPr>
            <a:xfrm rot="4520285">
              <a:off x="4327080" y="1073000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Gelijkbenige driehoek 15"/>
            <p:cNvSpPr/>
            <p:nvPr/>
          </p:nvSpPr>
          <p:spPr>
            <a:xfrm rot="10800000">
              <a:off x="6930000" y="3043808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4286865" y="5412764"/>
              <a:ext cx="12197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biomassa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619672" y="1745939"/>
              <a:ext cx="135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verbranding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907704" y="3069830"/>
              <a:ext cx="11521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biobrand-stoffen</a:t>
              </a:r>
            </a:p>
          </p:txBody>
        </p:sp>
        <p:sp>
          <p:nvSpPr>
            <p:cNvPr id="14" name="Gelijkbenige driehoek 13"/>
            <p:cNvSpPr/>
            <p:nvPr/>
          </p:nvSpPr>
          <p:spPr>
            <a:xfrm rot="21077950">
              <a:off x="2451857" y="3703647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Gelijkbenige driehoek 14"/>
            <p:cNvSpPr/>
            <p:nvPr/>
          </p:nvSpPr>
          <p:spPr>
            <a:xfrm rot="14918020">
              <a:off x="5329157" y="5461632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1781574" y="4651279"/>
              <a:ext cx="135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productie</a:t>
              </a:r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5055E06-4D4E-4820-8729-D782B77ACCE0}"/>
                </a:ext>
              </a:extLst>
            </p:cNvPr>
            <p:cNvSpPr txBox="1"/>
            <p:nvPr/>
          </p:nvSpPr>
          <p:spPr>
            <a:xfrm>
              <a:off x="4012220" y="3198167"/>
              <a:ext cx="1769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CO</a:t>
              </a:r>
              <a:r>
                <a:rPr lang="nl-NL" sz="2400" baseline="-25000" dirty="0"/>
                <a:t>2</a:t>
              </a:r>
              <a:r>
                <a:rPr lang="nl-NL" sz="2400" dirty="0"/>
                <a:t> neutraal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2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MaW9NdcHk6-WAALL2nmnzywcL8THzp46XfNnt3IgDmbxBhdgG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C76060B-00A0-6AA6-DC21-305CC9BAD8B2}"/>
              </a:ext>
            </a:extLst>
          </p:cNvPr>
          <p:cNvSpPr txBox="1"/>
          <p:nvPr/>
        </p:nvSpPr>
        <p:spPr>
          <a:xfrm>
            <a:off x="683568" y="622478"/>
            <a:ext cx="2956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fotosynthese</a:t>
            </a:r>
          </a:p>
        </p:txBody>
      </p:sp>
    </p:spTree>
    <p:extLst>
      <p:ext uri="{BB962C8B-B14F-4D97-AF65-F5344CB8AC3E}">
        <p14:creationId xmlns:p14="http://schemas.microsoft.com/office/powerpoint/2010/main" val="86180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ma-science.nl/lesmateriaal/coach6/ictforist/fr/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358" y="-1259717"/>
            <a:ext cx="6858000" cy="93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2773" y="352812"/>
            <a:ext cx="8841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Biobrandstoffen</a:t>
            </a:r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Biodiesel</a:t>
            </a:r>
          </a:p>
          <a:p>
            <a:endParaRPr lang="nl-NL" sz="3600" dirty="0"/>
          </a:p>
          <a:p>
            <a:r>
              <a:rPr lang="nl-NL" sz="3600" dirty="0"/>
              <a:t>     		</a:t>
            </a:r>
          </a:p>
          <a:p>
            <a:pPr>
              <a:tabLst>
                <a:tab pos="2062163" algn="l"/>
              </a:tabLst>
            </a:pPr>
            <a:endParaRPr lang="nl-NL" sz="3600" dirty="0"/>
          </a:p>
          <a:p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A78F2D-AE0C-4975-A8E9-D10B52A3E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" y="2264688"/>
            <a:ext cx="5497301" cy="41229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36D638-C6F4-4B77-92F0-F8ADFA8E8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7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5D6280D-6F78-4326-AEA8-2D53490A988F}"/>
              </a:ext>
            </a:extLst>
          </p:cNvPr>
          <p:cNvSpPr txBox="1"/>
          <p:nvPr/>
        </p:nvSpPr>
        <p:spPr>
          <a:xfrm>
            <a:off x="3797300" y="5602593"/>
            <a:ext cx="1142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licht,</a:t>
            </a:r>
          </a:p>
          <a:p>
            <a:r>
              <a:rPr lang="nl-NL" dirty="0"/>
              <a:t> enzymen </a:t>
            </a:r>
          </a:p>
          <a:p>
            <a:r>
              <a:rPr lang="nl-NL" dirty="0"/>
              <a:t>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D74E53-DBC3-BB34-E1A4-D4C79EE0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8" y="638931"/>
            <a:ext cx="6761527" cy="56332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C7C9268-34C2-452A-A46D-0258377EC700}"/>
              </a:ext>
            </a:extLst>
          </p:cNvPr>
          <p:cNvSpPr/>
          <p:nvPr/>
        </p:nvSpPr>
        <p:spPr>
          <a:xfrm rot="10800000">
            <a:off x="0" y="3909535"/>
            <a:ext cx="9144000" cy="29484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39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45000"/>
                  <a:lumOff val="55000"/>
                </a:schemeClr>
              </a:gs>
              <a:gs pos="40000">
                <a:schemeClr val="accent2">
                  <a:lumMod val="45000"/>
                  <a:lumOff val="55000"/>
                </a:schemeClr>
              </a:gs>
              <a:gs pos="2000">
                <a:schemeClr val="accent2">
                  <a:lumMod val="45000"/>
                  <a:lumOff val="5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E012A3-E6B2-889E-B86B-9EF656249578}"/>
              </a:ext>
            </a:extLst>
          </p:cNvPr>
          <p:cNvSpPr txBox="1"/>
          <p:nvPr/>
        </p:nvSpPr>
        <p:spPr>
          <a:xfrm>
            <a:off x="683568" y="622478"/>
            <a:ext cx="2956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fotosynthese</a:t>
            </a:r>
          </a:p>
        </p:txBody>
      </p:sp>
    </p:spTree>
    <p:extLst>
      <p:ext uri="{BB962C8B-B14F-4D97-AF65-F5344CB8AC3E}">
        <p14:creationId xmlns:p14="http://schemas.microsoft.com/office/powerpoint/2010/main" val="4461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8D74E53-DBC3-BB34-E1A4-D4C79EE0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8" y="638931"/>
            <a:ext cx="6761527" cy="5633221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491D3A00-91DA-51B2-B079-7587CBAA5626}"/>
              </a:ext>
            </a:extLst>
          </p:cNvPr>
          <p:cNvSpPr txBox="1"/>
          <p:nvPr/>
        </p:nvSpPr>
        <p:spPr>
          <a:xfrm>
            <a:off x="3958558" y="119213"/>
            <a:ext cx="1251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4"/>
                </a:solidFill>
              </a:rPr>
              <a:t> zonlicht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C7C9268-34C2-452A-A46D-0258377EC700}"/>
              </a:ext>
            </a:extLst>
          </p:cNvPr>
          <p:cNvSpPr/>
          <p:nvPr/>
        </p:nvSpPr>
        <p:spPr>
          <a:xfrm rot="10800000">
            <a:off x="0" y="3909535"/>
            <a:ext cx="9144000" cy="29484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39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45000"/>
                  <a:lumOff val="55000"/>
                </a:schemeClr>
              </a:gs>
              <a:gs pos="40000">
                <a:schemeClr val="accent2">
                  <a:lumMod val="45000"/>
                  <a:lumOff val="55000"/>
                </a:schemeClr>
              </a:gs>
              <a:gs pos="2000">
                <a:schemeClr val="accent2">
                  <a:lumMod val="45000"/>
                  <a:lumOff val="5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5D6280D-6F78-4326-AEA8-2D53490A988F}"/>
              </a:ext>
            </a:extLst>
          </p:cNvPr>
          <p:cNvSpPr txBox="1"/>
          <p:nvPr/>
        </p:nvSpPr>
        <p:spPr>
          <a:xfrm>
            <a:off x="3797300" y="5602593"/>
            <a:ext cx="1142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licht,</a:t>
            </a:r>
          </a:p>
          <a:p>
            <a:r>
              <a:rPr lang="nl-NL" dirty="0"/>
              <a:t> enzymen </a:t>
            </a:r>
          </a:p>
          <a:p>
            <a:r>
              <a:rPr lang="nl-NL" dirty="0"/>
              <a:t>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D74E53-DBC3-BB34-E1A4-D4C79EE0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8" y="638931"/>
            <a:ext cx="6761527" cy="5633221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CC6E24CB-6C92-BA83-4388-47C298C34953}"/>
              </a:ext>
            </a:extLst>
          </p:cNvPr>
          <p:cNvSpPr/>
          <p:nvPr/>
        </p:nvSpPr>
        <p:spPr>
          <a:xfrm>
            <a:off x="1979787" y="1976815"/>
            <a:ext cx="978408" cy="35394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F026716-78D3-BE69-CB7B-8797F61BC63C}"/>
              </a:ext>
            </a:extLst>
          </p:cNvPr>
          <p:cNvSpPr txBox="1"/>
          <p:nvPr/>
        </p:nvSpPr>
        <p:spPr>
          <a:xfrm>
            <a:off x="1194207" y="1925402"/>
            <a:ext cx="703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CO</a:t>
            </a:r>
            <a:r>
              <a:rPr lang="nl-NL" sz="2400" baseline="-25000" dirty="0">
                <a:solidFill>
                  <a:srgbClr val="0070C0"/>
                </a:solidFill>
              </a:rPr>
              <a:t>2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C7C9268-34C2-452A-A46D-0258377EC700}"/>
              </a:ext>
            </a:extLst>
          </p:cNvPr>
          <p:cNvSpPr/>
          <p:nvPr/>
        </p:nvSpPr>
        <p:spPr>
          <a:xfrm rot="10800000">
            <a:off x="0" y="3909535"/>
            <a:ext cx="9144000" cy="29484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39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45000"/>
                  <a:lumOff val="55000"/>
                </a:schemeClr>
              </a:gs>
              <a:gs pos="40000">
                <a:schemeClr val="accent2">
                  <a:lumMod val="45000"/>
                  <a:lumOff val="55000"/>
                </a:schemeClr>
              </a:gs>
              <a:gs pos="2000">
                <a:schemeClr val="accent2">
                  <a:lumMod val="45000"/>
                  <a:lumOff val="5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C13618B8-12B6-3CA7-16E4-5A2DEDA709D9}"/>
              </a:ext>
            </a:extLst>
          </p:cNvPr>
          <p:cNvSpPr/>
          <p:nvPr/>
        </p:nvSpPr>
        <p:spPr>
          <a:xfrm rot="16200000">
            <a:off x="4082796" y="4165004"/>
            <a:ext cx="978408" cy="35394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09DFDB-6BFD-F935-287F-F97056F21E83}"/>
              </a:ext>
            </a:extLst>
          </p:cNvPr>
          <p:cNvSpPr txBox="1"/>
          <p:nvPr/>
        </p:nvSpPr>
        <p:spPr>
          <a:xfrm>
            <a:off x="4236121" y="4887157"/>
            <a:ext cx="7039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H</a:t>
            </a:r>
            <a:r>
              <a:rPr lang="nl-NL" sz="2400" baseline="-25000" dirty="0">
                <a:solidFill>
                  <a:srgbClr val="0070C0"/>
                </a:solidFill>
              </a:rPr>
              <a:t>2</a:t>
            </a:r>
            <a:r>
              <a:rPr lang="nl-NL" sz="24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E950479-0428-FF0E-647F-043C6603B63E}"/>
              </a:ext>
            </a:extLst>
          </p:cNvPr>
          <p:cNvSpPr txBox="1"/>
          <p:nvPr/>
        </p:nvSpPr>
        <p:spPr>
          <a:xfrm>
            <a:off x="3958558" y="119213"/>
            <a:ext cx="1251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4"/>
                </a:solidFill>
              </a:rPr>
              <a:t> zonlicht</a:t>
            </a:r>
          </a:p>
        </p:txBody>
      </p:sp>
    </p:spTree>
    <p:extLst>
      <p:ext uri="{BB962C8B-B14F-4D97-AF65-F5344CB8AC3E}">
        <p14:creationId xmlns:p14="http://schemas.microsoft.com/office/powerpoint/2010/main" val="3478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5D6280D-6F78-4326-AEA8-2D53490A988F}"/>
              </a:ext>
            </a:extLst>
          </p:cNvPr>
          <p:cNvSpPr txBox="1"/>
          <p:nvPr/>
        </p:nvSpPr>
        <p:spPr>
          <a:xfrm>
            <a:off x="3797300" y="5602593"/>
            <a:ext cx="1142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licht,</a:t>
            </a:r>
          </a:p>
          <a:p>
            <a:r>
              <a:rPr lang="nl-NL" dirty="0"/>
              <a:t> enzymen </a:t>
            </a:r>
          </a:p>
          <a:p>
            <a:r>
              <a:rPr lang="nl-NL" dirty="0"/>
              <a:t>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D74E53-DBC3-BB34-E1A4-D4C79EE0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8" y="638931"/>
            <a:ext cx="6761527" cy="5633221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CC6E24CB-6C92-BA83-4388-47C298C34953}"/>
              </a:ext>
            </a:extLst>
          </p:cNvPr>
          <p:cNvSpPr/>
          <p:nvPr/>
        </p:nvSpPr>
        <p:spPr>
          <a:xfrm>
            <a:off x="1979787" y="1976815"/>
            <a:ext cx="978408" cy="35394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F026716-78D3-BE69-CB7B-8797F61BC63C}"/>
              </a:ext>
            </a:extLst>
          </p:cNvPr>
          <p:cNvSpPr txBox="1"/>
          <p:nvPr/>
        </p:nvSpPr>
        <p:spPr>
          <a:xfrm>
            <a:off x="1194207" y="1925402"/>
            <a:ext cx="703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CO</a:t>
            </a:r>
            <a:r>
              <a:rPr lang="nl-NL" sz="2400" baseline="-25000" dirty="0">
                <a:solidFill>
                  <a:srgbClr val="0070C0"/>
                </a:solidFill>
              </a:rPr>
              <a:t>2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7408D5E-FCBB-C4E1-207A-8E32260DCB30}"/>
              </a:ext>
            </a:extLst>
          </p:cNvPr>
          <p:cNvSpPr txBox="1"/>
          <p:nvPr/>
        </p:nvSpPr>
        <p:spPr>
          <a:xfrm>
            <a:off x="3934292" y="1925402"/>
            <a:ext cx="1385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nl-N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r>
              <a:rPr lang="nl-N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nl-N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6143F06-BDB0-E1DB-F2F0-BC82A02C22A4}"/>
              </a:ext>
            </a:extLst>
          </p:cNvPr>
          <p:cNvSpPr txBox="1"/>
          <p:nvPr/>
        </p:nvSpPr>
        <p:spPr>
          <a:xfrm>
            <a:off x="6697167" y="1976815"/>
            <a:ext cx="703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O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endParaRPr lang="nl-NL" sz="2400" dirty="0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DA6FC15A-03E4-5C7B-2306-4FFFC9278849}"/>
              </a:ext>
            </a:extLst>
          </p:cNvPr>
          <p:cNvSpPr/>
          <p:nvPr/>
        </p:nvSpPr>
        <p:spPr>
          <a:xfrm>
            <a:off x="5607239" y="2033124"/>
            <a:ext cx="978408" cy="3539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C7C9268-34C2-452A-A46D-0258377EC700}"/>
              </a:ext>
            </a:extLst>
          </p:cNvPr>
          <p:cNvSpPr/>
          <p:nvPr/>
        </p:nvSpPr>
        <p:spPr>
          <a:xfrm rot="10800000">
            <a:off x="0" y="3909535"/>
            <a:ext cx="9144000" cy="29484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39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45000"/>
                  <a:lumOff val="55000"/>
                </a:schemeClr>
              </a:gs>
              <a:gs pos="40000">
                <a:schemeClr val="accent2">
                  <a:lumMod val="45000"/>
                  <a:lumOff val="55000"/>
                </a:schemeClr>
              </a:gs>
              <a:gs pos="2000">
                <a:schemeClr val="accent2">
                  <a:lumMod val="45000"/>
                  <a:lumOff val="5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C13618B8-12B6-3CA7-16E4-5A2DEDA709D9}"/>
              </a:ext>
            </a:extLst>
          </p:cNvPr>
          <p:cNvSpPr/>
          <p:nvPr/>
        </p:nvSpPr>
        <p:spPr>
          <a:xfrm rot="16200000">
            <a:off x="4082796" y="4165004"/>
            <a:ext cx="978408" cy="35394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09DFDB-6BFD-F935-287F-F97056F21E83}"/>
              </a:ext>
            </a:extLst>
          </p:cNvPr>
          <p:cNvSpPr txBox="1"/>
          <p:nvPr/>
        </p:nvSpPr>
        <p:spPr>
          <a:xfrm>
            <a:off x="4236121" y="4887157"/>
            <a:ext cx="7039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H</a:t>
            </a:r>
            <a:r>
              <a:rPr lang="nl-NL" sz="2400" baseline="-25000" dirty="0">
                <a:solidFill>
                  <a:srgbClr val="0070C0"/>
                </a:solidFill>
              </a:rPr>
              <a:t>2</a:t>
            </a:r>
            <a:r>
              <a:rPr lang="nl-NL" sz="24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3389EC3-BD57-A52D-61C9-389A9ABDCC66}"/>
              </a:ext>
            </a:extLst>
          </p:cNvPr>
          <p:cNvSpPr txBox="1"/>
          <p:nvPr/>
        </p:nvSpPr>
        <p:spPr>
          <a:xfrm>
            <a:off x="3958558" y="119213"/>
            <a:ext cx="1251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4"/>
                </a:solidFill>
              </a:rPr>
              <a:t> zonlicht</a:t>
            </a:r>
          </a:p>
        </p:txBody>
      </p:sp>
    </p:spTree>
    <p:extLst>
      <p:ext uri="{BB962C8B-B14F-4D97-AF65-F5344CB8AC3E}">
        <p14:creationId xmlns:p14="http://schemas.microsoft.com/office/powerpoint/2010/main" val="40892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5D6280D-6F78-4326-AEA8-2D53490A988F}"/>
              </a:ext>
            </a:extLst>
          </p:cNvPr>
          <p:cNvSpPr txBox="1"/>
          <p:nvPr/>
        </p:nvSpPr>
        <p:spPr>
          <a:xfrm>
            <a:off x="3797300" y="5602593"/>
            <a:ext cx="1142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licht,</a:t>
            </a:r>
          </a:p>
          <a:p>
            <a:r>
              <a:rPr lang="nl-NL" dirty="0"/>
              <a:t> enzymen </a:t>
            </a:r>
          </a:p>
          <a:p>
            <a:r>
              <a:rPr lang="nl-NL" dirty="0"/>
              <a:t>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D74E53-DBC3-BB34-E1A4-D4C79EE0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8" y="638931"/>
            <a:ext cx="6761527" cy="5633221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CC6E24CB-6C92-BA83-4388-47C298C34953}"/>
              </a:ext>
            </a:extLst>
          </p:cNvPr>
          <p:cNvSpPr/>
          <p:nvPr/>
        </p:nvSpPr>
        <p:spPr>
          <a:xfrm>
            <a:off x="1979787" y="1976815"/>
            <a:ext cx="978408" cy="35394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F026716-78D3-BE69-CB7B-8797F61BC63C}"/>
              </a:ext>
            </a:extLst>
          </p:cNvPr>
          <p:cNvSpPr txBox="1"/>
          <p:nvPr/>
        </p:nvSpPr>
        <p:spPr>
          <a:xfrm>
            <a:off x="1194207" y="1925402"/>
            <a:ext cx="703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CO</a:t>
            </a:r>
            <a:r>
              <a:rPr lang="nl-NL" sz="2400" baseline="-25000" dirty="0">
                <a:solidFill>
                  <a:srgbClr val="0070C0"/>
                </a:solidFill>
              </a:rPr>
              <a:t>2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7408D5E-FCBB-C4E1-207A-8E32260DCB30}"/>
              </a:ext>
            </a:extLst>
          </p:cNvPr>
          <p:cNvSpPr txBox="1"/>
          <p:nvPr/>
        </p:nvSpPr>
        <p:spPr>
          <a:xfrm>
            <a:off x="3934292" y="1925402"/>
            <a:ext cx="1385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nl-N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nl-N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r>
              <a:rPr lang="nl-N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nl-N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6143F06-BDB0-E1DB-F2F0-BC82A02C22A4}"/>
              </a:ext>
            </a:extLst>
          </p:cNvPr>
          <p:cNvSpPr txBox="1"/>
          <p:nvPr/>
        </p:nvSpPr>
        <p:spPr>
          <a:xfrm>
            <a:off x="6697167" y="1976815"/>
            <a:ext cx="703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O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endParaRPr lang="nl-NL" sz="2400" dirty="0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DA6FC15A-03E4-5C7B-2306-4FFFC9278849}"/>
              </a:ext>
            </a:extLst>
          </p:cNvPr>
          <p:cNvSpPr/>
          <p:nvPr/>
        </p:nvSpPr>
        <p:spPr>
          <a:xfrm>
            <a:off x="5607239" y="2033124"/>
            <a:ext cx="978408" cy="3539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C7C9268-34C2-452A-A46D-0258377EC700}"/>
              </a:ext>
            </a:extLst>
          </p:cNvPr>
          <p:cNvSpPr/>
          <p:nvPr/>
        </p:nvSpPr>
        <p:spPr>
          <a:xfrm rot="10800000">
            <a:off x="0" y="3909535"/>
            <a:ext cx="9144000" cy="29484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39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45000"/>
                  <a:lumOff val="55000"/>
                </a:schemeClr>
              </a:gs>
              <a:gs pos="40000">
                <a:schemeClr val="accent2">
                  <a:lumMod val="45000"/>
                  <a:lumOff val="55000"/>
                </a:schemeClr>
              </a:gs>
              <a:gs pos="2000">
                <a:schemeClr val="accent2">
                  <a:lumMod val="45000"/>
                  <a:lumOff val="5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C13618B8-12B6-3CA7-16E4-5A2DEDA709D9}"/>
              </a:ext>
            </a:extLst>
          </p:cNvPr>
          <p:cNvSpPr/>
          <p:nvPr/>
        </p:nvSpPr>
        <p:spPr>
          <a:xfrm rot="16200000">
            <a:off x="4082796" y="4165004"/>
            <a:ext cx="978408" cy="35394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09DFDB-6BFD-F935-287F-F97056F21E83}"/>
              </a:ext>
            </a:extLst>
          </p:cNvPr>
          <p:cNvSpPr txBox="1"/>
          <p:nvPr/>
        </p:nvSpPr>
        <p:spPr>
          <a:xfrm>
            <a:off x="4236121" y="4887157"/>
            <a:ext cx="7039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H</a:t>
            </a:r>
            <a:r>
              <a:rPr lang="nl-NL" sz="2400" baseline="-25000" dirty="0">
                <a:solidFill>
                  <a:srgbClr val="0070C0"/>
                </a:solidFill>
              </a:rPr>
              <a:t>2</a:t>
            </a:r>
            <a:r>
              <a:rPr lang="nl-NL" sz="24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B04C040-7115-F2DE-DCA3-8BE06D4B2615}"/>
              </a:ext>
            </a:extLst>
          </p:cNvPr>
          <p:cNvSpPr txBox="1"/>
          <p:nvPr/>
        </p:nvSpPr>
        <p:spPr>
          <a:xfrm>
            <a:off x="3862511" y="5961946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  <a:r>
              <a:rPr lang="nl-NL" sz="2000" dirty="0">
                <a:solidFill>
                  <a:srgbClr val="EEB4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zonlicht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/>
              <a:t>  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72861" y="6089506"/>
            <a:ext cx="8289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      6 CO</a:t>
            </a:r>
            <a:r>
              <a:rPr lang="nl-NL" sz="3600" baseline="-25000" dirty="0">
                <a:solidFill>
                  <a:srgbClr val="0070C0"/>
                </a:solidFill>
              </a:rPr>
              <a:t>2</a:t>
            </a:r>
            <a:r>
              <a:rPr lang="nl-NL" sz="3600" dirty="0">
                <a:solidFill>
                  <a:srgbClr val="0070C0"/>
                </a:solidFill>
              </a:rPr>
              <a:t>  +  6H</a:t>
            </a:r>
            <a:r>
              <a:rPr lang="nl-NL" sz="3600" baseline="-25000" dirty="0">
                <a:solidFill>
                  <a:srgbClr val="0070C0"/>
                </a:solidFill>
              </a:rPr>
              <a:t>2</a:t>
            </a:r>
            <a:r>
              <a:rPr lang="nl-NL" sz="3600" dirty="0">
                <a:solidFill>
                  <a:srgbClr val="0070C0"/>
                </a:solidFill>
              </a:rPr>
              <a:t>O</a:t>
            </a:r>
            <a:r>
              <a:rPr lang="nl-NL" sz="4400" dirty="0">
                <a:solidFill>
                  <a:srgbClr val="FF0000"/>
                </a:solidFill>
              </a:rPr>
              <a:t>   </a:t>
            </a:r>
            <a:r>
              <a:rPr lang="nl-NL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nl-NL" sz="4400" dirty="0">
                <a:solidFill>
                  <a:srgbClr val="FF0000"/>
                </a:solidFill>
                <a:sym typeface="Wingdings" pitchFamily="2" charset="2"/>
              </a:rPr>
              <a:t>   </a:t>
            </a:r>
            <a:r>
              <a:rPr lang="nl-NL" sz="3600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nl-NL" sz="3600" baseline="-25000" dirty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nl-NL" sz="36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nl-NL" sz="3600" baseline="-25000" dirty="0">
                <a:solidFill>
                  <a:srgbClr val="FF0000"/>
                </a:solidFill>
                <a:sym typeface="Wingdings" pitchFamily="2" charset="2"/>
              </a:rPr>
              <a:t>12</a:t>
            </a:r>
            <a:r>
              <a:rPr lang="nl-NL" sz="36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nl-NL" sz="3600" baseline="-25000" dirty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nl-NL" sz="3600" dirty="0">
                <a:solidFill>
                  <a:srgbClr val="FF0000"/>
                </a:solidFill>
                <a:sym typeface="Wingdings" pitchFamily="2" charset="2"/>
              </a:rPr>
              <a:t>  +  6 O</a:t>
            </a:r>
            <a:r>
              <a:rPr lang="nl-NL" sz="36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nl-NL" sz="3600" baseline="-25000" dirty="0">
              <a:solidFill>
                <a:srgbClr val="FF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7D1B362-1A95-1C43-C813-C65726F4FDB3}"/>
              </a:ext>
            </a:extLst>
          </p:cNvPr>
          <p:cNvSpPr txBox="1"/>
          <p:nvPr/>
        </p:nvSpPr>
        <p:spPr>
          <a:xfrm>
            <a:off x="115944" y="5700336"/>
            <a:ext cx="295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fotosynthese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941EF5D-A061-2937-F0AC-AF1F4D4C64F4}"/>
              </a:ext>
            </a:extLst>
          </p:cNvPr>
          <p:cNvSpPr txBox="1"/>
          <p:nvPr/>
        </p:nvSpPr>
        <p:spPr>
          <a:xfrm>
            <a:off x="3958558" y="119213"/>
            <a:ext cx="1251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4"/>
                </a:solidFill>
              </a:rPr>
              <a:t> zonlicht</a:t>
            </a:r>
          </a:p>
        </p:txBody>
      </p:sp>
    </p:spTree>
    <p:extLst>
      <p:ext uri="{BB962C8B-B14F-4D97-AF65-F5344CB8AC3E}">
        <p14:creationId xmlns:p14="http://schemas.microsoft.com/office/powerpoint/2010/main" val="40192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19" y="260648"/>
            <a:ext cx="868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Koolstofkringloop biobrandstoffen</a:t>
            </a:r>
            <a:r>
              <a:rPr lang="nl-NL" dirty="0"/>
              <a:t>                                                                                                                                   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CCE7516E-87C4-6FF6-4C18-14451015DB21}"/>
              </a:ext>
            </a:extLst>
          </p:cNvPr>
          <p:cNvGrpSpPr/>
          <p:nvPr/>
        </p:nvGrpSpPr>
        <p:grpSpPr>
          <a:xfrm>
            <a:off x="1481649" y="1199022"/>
            <a:ext cx="7524328" cy="4945384"/>
            <a:chOff x="1619672" y="836712"/>
            <a:chExt cx="7524328" cy="4945384"/>
          </a:xfrm>
        </p:grpSpPr>
        <p:sp>
          <p:nvSpPr>
            <p:cNvPr id="7" name="Ovaal 6"/>
            <p:cNvSpPr/>
            <p:nvPr/>
          </p:nvSpPr>
          <p:spPr>
            <a:xfrm>
              <a:off x="2483768" y="1124744"/>
              <a:ext cx="4536504" cy="4536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4481990" y="836712"/>
              <a:ext cx="6840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CO</a:t>
              </a:r>
              <a:r>
                <a:rPr lang="nl-NL" sz="2400" baseline="-25000" dirty="0"/>
                <a:t>2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804248" y="3170585"/>
              <a:ext cx="2339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glucose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660232" y="1752491"/>
              <a:ext cx="2339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fotosynthese</a:t>
              </a:r>
            </a:p>
            <a:p>
              <a:r>
                <a:rPr lang="nl-NL" i="1" dirty="0"/>
                <a:t>    in planten</a:t>
              </a:r>
            </a:p>
            <a:p>
              <a:endParaRPr lang="nl-NL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588224" y="4653136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omzetting in planten</a:t>
              </a:r>
            </a:p>
          </p:txBody>
        </p:sp>
        <p:sp>
          <p:nvSpPr>
            <p:cNvPr id="6" name="Gelijkbenige driehoek 5"/>
            <p:cNvSpPr/>
            <p:nvPr/>
          </p:nvSpPr>
          <p:spPr>
            <a:xfrm rot="4520285">
              <a:off x="4327080" y="1073000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Gelijkbenige driehoek 15"/>
            <p:cNvSpPr/>
            <p:nvPr/>
          </p:nvSpPr>
          <p:spPr>
            <a:xfrm rot="10800000">
              <a:off x="6930000" y="3043808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4286865" y="5412764"/>
              <a:ext cx="12197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biomassa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619672" y="1745939"/>
              <a:ext cx="135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verbranding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907704" y="3069830"/>
              <a:ext cx="11521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biobrand-stoffen</a:t>
              </a:r>
            </a:p>
          </p:txBody>
        </p:sp>
        <p:sp>
          <p:nvSpPr>
            <p:cNvPr id="14" name="Gelijkbenige driehoek 13"/>
            <p:cNvSpPr/>
            <p:nvPr/>
          </p:nvSpPr>
          <p:spPr>
            <a:xfrm rot="21077950">
              <a:off x="2451857" y="3703647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Gelijkbenige driehoek 14"/>
            <p:cNvSpPr/>
            <p:nvPr/>
          </p:nvSpPr>
          <p:spPr>
            <a:xfrm rot="14918020">
              <a:off x="5329157" y="5461632"/>
              <a:ext cx="144016" cy="194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1781574" y="4651279"/>
              <a:ext cx="135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productie</a:t>
              </a:r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5055E06-4D4E-4820-8729-D782B77ACCE0}"/>
                </a:ext>
              </a:extLst>
            </p:cNvPr>
            <p:cNvSpPr txBox="1"/>
            <p:nvPr/>
          </p:nvSpPr>
          <p:spPr>
            <a:xfrm>
              <a:off x="4012220" y="3198167"/>
              <a:ext cx="1769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CO</a:t>
              </a:r>
              <a:r>
                <a:rPr lang="nl-NL" sz="2400" baseline="-25000" dirty="0">
                  <a:solidFill>
                    <a:srgbClr val="FF0000"/>
                  </a:solidFill>
                </a:rPr>
                <a:t>2</a:t>
              </a:r>
              <a:r>
                <a:rPr lang="nl-NL" sz="2400" dirty="0">
                  <a:solidFill>
                    <a:srgbClr val="FF0000"/>
                  </a:solidFill>
                </a:rPr>
                <a:t> neutraal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2773" y="352812"/>
            <a:ext cx="884199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Biobrandstoffen:      		</a:t>
            </a:r>
          </a:p>
          <a:p>
            <a:pPr>
              <a:tabLst>
                <a:tab pos="2062163" algn="l"/>
              </a:tabLst>
            </a:pPr>
            <a:endParaRPr lang="nl-NL" sz="3600" dirty="0"/>
          </a:p>
          <a:p>
            <a:pPr>
              <a:tabLst>
                <a:tab pos="2062163" algn="l"/>
              </a:tabLst>
            </a:pPr>
            <a:endParaRPr lang="nl-NL" sz="3600" dirty="0"/>
          </a:p>
          <a:p>
            <a:pPr>
              <a:spcAft>
                <a:spcPts val="600"/>
              </a:spcAft>
              <a:tabLst>
                <a:tab pos="2147888" algn="l"/>
              </a:tabLst>
            </a:pPr>
            <a:r>
              <a:rPr lang="nl-NL" sz="3200" dirty="0">
                <a:solidFill>
                  <a:srgbClr val="FF0000"/>
                </a:solidFill>
              </a:rPr>
              <a:t>Bio-ethanol </a:t>
            </a:r>
            <a:r>
              <a:rPr lang="nl-NL" sz="3200" dirty="0"/>
              <a:t> </a:t>
            </a:r>
            <a:r>
              <a:rPr lang="nl-NL" sz="2800" dirty="0">
                <a:latin typeface="Arial Narrow" panose="020B0606020202030204" pitchFamily="34" charset="0"/>
              </a:rPr>
              <a:t>C</a:t>
            </a:r>
            <a:r>
              <a:rPr lang="nl-NL" sz="2800" baseline="-25000" dirty="0">
                <a:latin typeface="Arial Narrow" panose="020B0606020202030204" pitchFamily="34" charset="0"/>
              </a:rPr>
              <a:t>2</a:t>
            </a:r>
            <a:r>
              <a:rPr lang="nl-NL" sz="2800" dirty="0">
                <a:latin typeface="Arial Narrow" panose="020B0606020202030204" pitchFamily="34" charset="0"/>
              </a:rPr>
              <a:t>H</a:t>
            </a:r>
            <a:r>
              <a:rPr lang="nl-NL" sz="2800" baseline="-25000" dirty="0">
                <a:latin typeface="Arial Narrow" panose="020B0606020202030204" pitchFamily="34" charset="0"/>
              </a:rPr>
              <a:t>5</a:t>
            </a:r>
            <a:r>
              <a:rPr lang="nl-NL" sz="2800" dirty="0">
                <a:latin typeface="Arial Narrow" panose="020B0606020202030204" pitchFamily="34" charset="0"/>
              </a:rPr>
              <a:t>OH</a:t>
            </a:r>
            <a:r>
              <a:rPr lang="nl-NL" sz="24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</a:rPr>
              <a:t>Vergisting van biomassa: voedselgewassen, organisch afval, houtsnippers etc.	                           </a:t>
            </a:r>
          </a:p>
          <a:p>
            <a:pPr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</a:rPr>
              <a:t>Vergisting: omzetting door schimmels of bacteriën in een zuurstofloze omgeving. 			s) </a:t>
            </a:r>
          </a:p>
          <a:p>
            <a:pPr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</a:rPr>
              <a:t>Biogas</a:t>
            </a:r>
            <a:r>
              <a:rPr lang="nl-NL" sz="3200" dirty="0"/>
              <a:t>   	   </a:t>
            </a:r>
            <a:r>
              <a:rPr lang="nl-NL" sz="2800" dirty="0">
                <a:latin typeface="Arial Narrow" panose="020B0606020202030204" pitchFamily="34" charset="0"/>
              </a:rPr>
              <a:t>CH</a:t>
            </a:r>
            <a:r>
              <a:rPr lang="nl-NL" sz="2800" baseline="-25000" dirty="0">
                <a:latin typeface="Arial Narrow" panose="020B0606020202030204" pitchFamily="34" charset="0"/>
              </a:rPr>
              <a:t>4</a:t>
            </a:r>
            <a:r>
              <a:rPr lang="nl-NL" sz="3200" baseline="-25000" dirty="0"/>
              <a:t>	</a:t>
            </a:r>
            <a:r>
              <a:rPr lang="nl-NL" sz="3200" dirty="0">
                <a:solidFill>
                  <a:schemeClr val="bg1"/>
                </a:solidFill>
              </a:rPr>
              <a:t>of hout of organisch afval.</a:t>
            </a:r>
          </a:p>
          <a:p>
            <a:pPr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</a:rPr>
              <a:t>Vergisting van biomassa: organisch afval, mest.</a:t>
            </a:r>
          </a:p>
          <a:p>
            <a:pPr>
              <a:spcAft>
                <a:spcPts val="600"/>
              </a:spcAft>
            </a:pPr>
            <a:endParaRPr lang="nl-NL" sz="2000" dirty="0"/>
          </a:p>
          <a:p>
            <a:pPr>
              <a:spcAft>
                <a:spcPts val="600"/>
              </a:spcAft>
            </a:pPr>
            <a:endParaRPr lang="nl-NL" sz="2000" dirty="0"/>
          </a:p>
          <a:p>
            <a:pPr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</a:rPr>
              <a:t>Biodiesel</a:t>
            </a:r>
            <a:r>
              <a:rPr lang="nl-NL" sz="3200" dirty="0"/>
              <a:t>		</a:t>
            </a:r>
          </a:p>
          <a:p>
            <a:r>
              <a:rPr lang="nl-NL" sz="2000" dirty="0">
                <a:solidFill>
                  <a:schemeClr val="bg1"/>
                </a:solidFill>
              </a:rPr>
              <a:t>Omestering van plantaardige olie.</a:t>
            </a:r>
          </a:p>
          <a:p>
            <a:endParaRPr lang="nl-NL" sz="32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C01A57-E42E-49D8-A755-A5A7A895E96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3" b="73501"/>
          <a:stretch/>
        </p:blipFill>
        <p:spPr>
          <a:xfrm>
            <a:off x="2559564" y="4787662"/>
            <a:ext cx="6584436" cy="10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C893AB4-295E-B9AF-1599-BB945C243DAF}"/>
              </a:ext>
            </a:extLst>
          </p:cNvPr>
          <p:cNvSpPr txBox="1"/>
          <p:nvPr/>
        </p:nvSpPr>
        <p:spPr>
          <a:xfrm>
            <a:off x="345057" y="319177"/>
            <a:ext cx="865229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96950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C893AB4-295E-B9AF-1599-BB945C243DAF}"/>
              </a:ext>
            </a:extLst>
          </p:cNvPr>
          <p:cNvSpPr txBox="1"/>
          <p:nvPr/>
        </p:nvSpPr>
        <p:spPr>
          <a:xfrm>
            <a:off x="345057" y="319177"/>
            <a:ext cx="865229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Bio-ethanol</a:t>
            </a:r>
            <a:endParaRPr lang="nl-NL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sz="1600" dirty="0"/>
              <a:t>  </a:t>
            </a:r>
          </a:p>
          <a:p>
            <a:pPr>
              <a:spcAft>
                <a:spcPts val="600"/>
              </a:spcAft>
            </a:pPr>
            <a:r>
              <a:rPr lang="nl-NL" sz="1800" dirty="0"/>
              <a:t>Productie door </a:t>
            </a:r>
            <a:r>
              <a:rPr lang="nl-NL" sz="1800" dirty="0">
                <a:solidFill>
                  <a:srgbClr val="FF0000"/>
                </a:solidFill>
              </a:rPr>
              <a:t>vergisting van biomassa.</a:t>
            </a:r>
            <a:endParaRPr lang="nl-NL" sz="1800" dirty="0"/>
          </a:p>
          <a:p>
            <a:pPr>
              <a:spcAft>
                <a:spcPts val="600"/>
              </a:spcAft>
            </a:pPr>
            <a:r>
              <a:rPr lang="nl-NL" sz="1600" dirty="0">
                <a:solidFill>
                  <a:srgbClr val="FF0000"/>
                </a:solidFill>
              </a:rPr>
              <a:t>                                      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0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9888</TotalTime>
  <Words>1080</Words>
  <Application>Microsoft Office PowerPoint</Application>
  <PresentationFormat>Diavoorstelling (4:3)</PresentationFormat>
  <Paragraphs>336</Paragraphs>
  <Slides>55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60" baseType="lpstr">
      <vt:lpstr>Arial</vt:lpstr>
      <vt:lpstr>Arial Narrow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133</cp:revision>
  <dcterms:created xsi:type="dcterms:W3CDTF">2014-09-18T10:03:34Z</dcterms:created>
  <dcterms:modified xsi:type="dcterms:W3CDTF">2023-02-26T12:03:38Z</dcterms:modified>
</cp:coreProperties>
</file>